
<file path=[Content_Types].xml><?xml version="1.0" encoding="utf-8"?>
<Types xmlns="http://schemas.openxmlformats.org/package/2006/content-types">
  <Default Extension="png" ContentType="image/png"/>
  <Default Extension="bin" ContentType="audio/unknown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(null)" ContentType="image/x-emf"/>
  <Default Extension="vml" ContentType="application/vnd.openxmlformats-officedocument.vmlDrawing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3"/>
  </p:notesMasterIdLst>
  <p:handoutMasterIdLst>
    <p:handoutMasterId r:id="rId84"/>
  </p:handoutMasterIdLst>
  <p:sldIdLst>
    <p:sldId id="256" r:id="rId2"/>
    <p:sldId id="448" r:id="rId3"/>
    <p:sldId id="349" r:id="rId4"/>
    <p:sldId id="348" r:id="rId5"/>
    <p:sldId id="423" r:id="rId6"/>
    <p:sldId id="424" r:id="rId7"/>
    <p:sldId id="439" r:id="rId8"/>
    <p:sldId id="353" r:id="rId9"/>
    <p:sldId id="407" r:id="rId10"/>
    <p:sldId id="354" r:id="rId11"/>
    <p:sldId id="426" r:id="rId12"/>
    <p:sldId id="345" r:id="rId13"/>
    <p:sldId id="409" r:id="rId14"/>
    <p:sldId id="370" r:id="rId15"/>
    <p:sldId id="440" r:id="rId16"/>
    <p:sldId id="352" r:id="rId17"/>
    <p:sldId id="292" r:id="rId18"/>
    <p:sldId id="402" r:id="rId19"/>
    <p:sldId id="406" r:id="rId20"/>
    <p:sldId id="428" r:id="rId21"/>
    <p:sldId id="404" r:id="rId22"/>
    <p:sldId id="405" r:id="rId23"/>
    <p:sldId id="296" r:id="rId24"/>
    <p:sldId id="438" r:id="rId25"/>
    <p:sldId id="437" r:id="rId26"/>
    <p:sldId id="420" r:id="rId27"/>
    <p:sldId id="299" r:id="rId28"/>
    <p:sldId id="429" r:id="rId29"/>
    <p:sldId id="298" r:id="rId30"/>
    <p:sldId id="452" r:id="rId31"/>
    <p:sldId id="310" r:id="rId32"/>
    <p:sldId id="434" r:id="rId33"/>
    <p:sldId id="435" r:id="rId34"/>
    <p:sldId id="449" r:id="rId35"/>
    <p:sldId id="451" r:id="rId36"/>
    <p:sldId id="450" r:id="rId37"/>
    <p:sldId id="436" r:id="rId38"/>
    <p:sldId id="445" r:id="rId39"/>
    <p:sldId id="444" r:id="rId40"/>
    <p:sldId id="431" r:id="rId41"/>
    <p:sldId id="465" r:id="rId42"/>
    <p:sldId id="318" r:id="rId43"/>
    <p:sldId id="321" r:id="rId44"/>
    <p:sldId id="446" r:id="rId45"/>
    <p:sldId id="433" r:id="rId46"/>
    <p:sldId id="441" r:id="rId47"/>
    <p:sldId id="432" r:id="rId48"/>
    <p:sldId id="442" r:id="rId49"/>
    <p:sldId id="397" r:id="rId50"/>
    <p:sldId id="399" r:id="rId51"/>
    <p:sldId id="374" r:id="rId52"/>
    <p:sldId id="443" r:id="rId53"/>
    <p:sldId id="337" r:id="rId54"/>
    <p:sldId id="375" r:id="rId55"/>
    <p:sldId id="283" r:id="rId56"/>
    <p:sldId id="447" r:id="rId57"/>
    <p:sldId id="464" r:id="rId58"/>
    <p:sldId id="462" r:id="rId59"/>
    <p:sldId id="460" r:id="rId60"/>
    <p:sldId id="458" r:id="rId61"/>
    <p:sldId id="461" r:id="rId62"/>
    <p:sldId id="459" r:id="rId63"/>
    <p:sldId id="463" r:id="rId64"/>
    <p:sldId id="453" r:id="rId65"/>
    <p:sldId id="454" r:id="rId66"/>
    <p:sldId id="457" r:id="rId67"/>
    <p:sldId id="311" r:id="rId68"/>
    <p:sldId id="430" r:id="rId69"/>
    <p:sldId id="356" r:id="rId70"/>
    <p:sldId id="455" r:id="rId71"/>
    <p:sldId id="322" r:id="rId72"/>
    <p:sldId id="323" r:id="rId73"/>
    <p:sldId id="330" r:id="rId74"/>
    <p:sldId id="456" r:id="rId75"/>
    <p:sldId id="387" r:id="rId76"/>
    <p:sldId id="388" r:id="rId77"/>
    <p:sldId id="389" r:id="rId78"/>
    <p:sldId id="390" r:id="rId79"/>
    <p:sldId id="391" r:id="rId80"/>
    <p:sldId id="392" r:id="rId81"/>
    <p:sldId id="400" r:id="rId82"/>
  </p:sldIdLst>
  <p:sldSz cx="10058400" cy="7772400"/>
  <p:notesSz cx="9144000" cy="6858000"/>
  <p:defaultTextStyle>
    <a:defPPr>
      <a:defRPr lang="en-US"/>
    </a:defPPr>
    <a:lvl1pPr algn="l" defTabSz="509412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1pPr>
    <a:lvl2pPr marL="509412" algn="l" defTabSz="509412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2pPr>
    <a:lvl3pPr marL="1018824" algn="l" defTabSz="509412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3pPr>
    <a:lvl4pPr marL="1528237" algn="l" defTabSz="509412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4pPr>
    <a:lvl5pPr marL="2037649" algn="l" defTabSz="509412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5pPr>
    <a:lvl6pPr marL="2547061" algn="l" defTabSz="509412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6pPr>
    <a:lvl7pPr marL="3056473" algn="l" defTabSz="509412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7pPr>
    <a:lvl8pPr marL="3565886" algn="l" defTabSz="509412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8pPr>
    <a:lvl9pPr marL="4075298" algn="l" defTabSz="509412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448">
          <p15:clr>
            <a:srgbClr val="A4A3A4"/>
          </p15:clr>
        </p15:guide>
        <p15:guide id="2" pos="316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1FF0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04" autoAdjust="0"/>
    <p:restoredTop sz="59200" autoAdjust="0"/>
  </p:normalViewPr>
  <p:slideViewPr>
    <p:cSldViewPr snapToGrid="0" snapToObjects="1">
      <p:cViewPr varScale="1">
        <p:scale>
          <a:sx n="78" d="100"/>
          <a:sy n="78" d="100"/>
        </p:scale>
        <p:origin x="3560" y="168"/>
      </p:cViewPr>
      <p:guideLst>
        <p:guide orient="horz" pos="2448"/>
        <p:guide pos="3168"/>
      </p:guideLst>
    </p:cSldViewPr>
  </p:slideViewPr>
  <p:outlineViewPr>
    <p:cViewPr>
      <p:scale>
        <a:sx n="33" d="100"/>
        <a:sy n="33" d="100"/>
      </p:scale>
      <p:origin x="0" y="9284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15" d="100"/>
          <a:sy n="115" d="100"/>
        </p:scale>
        <p:origin x="-2384" y="-96"/>
      </p:cViewPr>
      <p:guideLst>
        <p:guide orient="horz" pos="2160"/>
        <p:guide pos="288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handoutMaster" Target="handoutMasters/handoutMaster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notesMaster" Target="notesMasters/notesMaster1.xml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image" Target="../media/image47.png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image" Target="../media/image49.png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image" Target="../media/image52.png"/><Relationship Id="rId4" Type="http://schemas.openxmlformats.org/officeDocument/2006/relationships/image" Target="../media/image55.png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image" Target="../media/image58.png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image" Target="../media/image60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A4C361-2F1D-434C-AB4F-1596B4F81233}" type="datetimeFigureOut">
              <a:rPr lang="en-US" smtClean="0"/>
              <a:t>2/22/18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F6C4BB-7896-5E4A-8D17-5807CAA2FD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56673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D6BC09-F59F-8C49-A658-977B3A0C7D29}" type="datetimeFigureOut">
              <a:rPr lang="en-US" smtClean="0"/>
              <a:t>2/22/18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909888" y="514350"/>
            <a:ext cx="3325812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B6EAA8-FD5A-4B40-9E09-3071A0E8F6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183062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509412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1pPr>
    <a:lvl2pPr marL="509412" algn="l" defTabSz="509412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2pPr>
    <a:lvl3pPr marL="1018824" algn="l" defTabSz="509412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3pPr>
    <a:lvl4pPr marL="1528237" algn="l" defTabSz="509412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4pPr>
    <a:lvl5pPr marL="2037649" algn="l" defTabSz="509412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5pPr>
    <a:lvl6pPr marL="2547061" algn="l" defTabSz="509412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3056473" algn="l" defTabSz="509412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565886" algn="l" defTabSz="509412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4075298" algn="l" defTabSz="509412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I suspect most of us have seen reports on self-driving cars.</a:t>
            </a:r>
          </a:p>
          <a:p>
            <a:r>
              <a:rPr lang="en-US" dirty="0"/>
              <a:t>But</a:t>
            </a:r>
            <a:r>
              <a:rPr lang="en-US" baseline="0" dirty="0"/>
              <a:t> h</a:t>
            </a:r>
            <a:r>
              <a:rPr lang="en-US" dirty="0"/>
              <a:t>ow can a car detect </a:t>
            </a:r>
            <a:r>
              <a:rPr lang="en-US" dirty="0" err="1"/>
              <a:t>whats</a:t>
            </a:r>
            <a:r>
              <a:rPr lang="en-US" dirty="0"/>
              <a:t> in its surroundings?</a:t>
            </a:r>
          </a:p>
          <a:p>
            <a:endParaRPr lang="en-US" dirty="0"/>
          </a:p>
          <a:p>
            <a:r>
              <a:rPr lang="en-US" dirty="0"/>
              <a:t>One piece of technology that</a:t>
            </a:r>
            <a:r>
              <a:rPr lang="fr-FR" baseline="0" dirty="0"/>
              <a:t> </a:t>
            </a:r>
            <a:r>
              <a:rPr lang="fr-FR" baseline="0" dirty="0" err="1"/>
              <a:t>is</a:t>
            </a:r>
            <a:r>
              <a:rPr lang="fr-FR" baseline="0" dirty="0"/>
              <a:t> </a:t>
            </a:r>
            <a:r>
              <a:rPr lang="en-US" dirty="0"/>
              <a:t>used </a:t>
            </a:r>
            <a:r>
              <a:rPr lang="en-US" baseline="0" dirty="0"/>
              <a:t>is </a:t>
            </a:r>
            <a:r>
              <a:rPr lang="en-US" dirty="0"/>
              <a:t>Artificial neural networks</a:t>
            </a:r>
          </a:p>
          <a:p>
            <a:endParaRPr lang="en-US" dirty="0"/>
          </a:p>
          <a:p>
            <a:r>
              <a:rPr lang="en-US" dirty="0"/>
              <a:t>The ability for</a:t>
            </a:r>
            <a:r>
              <a:rPr lang="en-US" baseline="0" dirty="0"/>
              <a:t> </a:t>
            </a:r>
            <a:r>
              <a:rPr lang="en-US" dirty="0"/>
              <a:t>artificial neural networks</a:t>
            </a:r>
            <a:r>
              <a:rPr lang="en-US" baseline="0" dirty="0"/>
              <a:t> </a:t>
            </a:r>
            <a:r>
              <a:rPr lang="en-US" dirty="0"/>
              <a:t>to perform that function in a timely fashion within reasonable power</a:t>
            </a:r>
            <a:r>
              <a:rPr lang="en-US" baseline="0" dirty="0"/>
              <a:t> and space constraints</a:t>
            </a:r>
            <a:r>
              <a:rPr lang="en-US" dirty="0"/>
              <a:t> is what I am going to talk about today.</a:t>
            </a:r>
          </a:p>
          <a:p>
            <a:endParaRPr lang="en-US" dirty="0"/>
          </a:p>
          <a:p>
            <a:pPr marL="0" marR="0" indent="0" algn="l" defTabSz="5094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We are going to review a system that is able to accelerate multiple instances of disparate useful sized artificial</a:t>
            </a:r>
            <a:r>
              <a:rPr lang="en-US" baseline="0" dirty="0"/>
              <a:t> neural networks and provide power and/or area benefits over current state-of-the-art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4933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4319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Neural networks are a mathematical model, but they are advertised as being inspired by neurons in the brain.</a:t>
            </a:r>
          </a:p>
          <a:p>
            <a:endParaRPr lang="en-US" dirty="0"/>
          </a:p>
          <a:p>
            <a:r>
              <a:rPr lang="en-US" dirty="0"/>
              <a:t>Mention</a:t>
            </a:r>
            <a:r>
              <a:rPr lang="en-US" baseline="0" dirty="0"/>
              <a:t> this is the basic neuron model used is almost all ANN’s</a:t>
            </a:r>
          </a:p>
          <a:p>
            <a:endParaRPr lang="en-US" baseline="0" dirty="0"/>
          </a:p>
          <a:p>
            <a:r>
              <a:rPr lang="en-US" baseline="0" dirty="0"/>
              <a:t>Mention it has been well understood that when organized like this a network of ANN’s can be used to solve complex functions and classifiers</a:t>
            </a:r>
            <a:endParaRPr lang="en-US" dirty="0"/>
          </a:p>
          <a:p>
            <a:endParaRPr lang="en-US" dirty="0"/>
          </a:p>
          <a:p>
            <a:r>
              <a:rPr lang="en-US" dirty="0"/>
              <a:t>The terminology used is the neuron being considered is the post synaptic neuron when they are linear function approximators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0715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Keep this concise</a:t>
            </a:r>
          </a:p>
          <a:p>
            <a:endParaRPr lang="en-US" dirty="0"/>
          </a:p>
          <a:p>
            <a:r>
              <a:rPr lang="en-US" dirty="0"/>
              <a:t>Real</a:t>
            </a:r>
            <a:r>
              <a:rPr lang="en-US" baseline="0" dirty="0"/>
              <a:t> neurons generate spikes</a:t>
            </a:r>
          </a:p>
          <a:p>
            <a:r>
              <a:rPr lang="en-US" baseline="0" dirty="0"/>
              <a:t>Believed that information is carried in spike rates</a:t>
            </a:r>
          </a:p>
          <a:p>
            <a:r>
              <a:rPr lang="en-US" baseline="0" dirty="0"/>
              <a:t>Rate coding is a simplification</a:t>
            </a:r>
          </a:p>
          <a:p>
            <a:endParaRPr lang="en-US" baseline="0" dirty="0"/>
          </a:p>
          <a:p>
            <a:pPr marL="0" marR="0" lvl="2" indent="0" algn="l" defTabSz="5094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Rate-based</a:t>
            </a:r>
            <a:r>
              <a:rPr lang="en-US" baseline="0" dirty="0"/>
              <a:t> </a:t>
            </a:r>
            <a:r>
              <a:rPr lang="en-US" dirty="0"/>
              <a:t>neural network used when we see demonstrations from </a:t>
            </a:r>
            <a:r>
              <a:rPr lang="en-US" dirty="0" err="1"/>
              <a:t>google</a:t>
            </a:r>
            <a:r>
              <a:rPr lang="en-US" dirty="0"/>
              <a:t> etc.</a:t>
            </a:r>
          </a:p>
          <a:p>
            <a:endParaRPr lang="en-US" baseline="0" dirty="0"/>
          </a:p>
          <a:p>
            <a:endParaRPr lang="en-US" baseline="0" dirty="0"/>
          </a:p>
          <a:p>
            <a:r>
              <a:rPr lang="en-US" baseline="0" dirty="0"/>
              <a:t>Spiking considered more powerful </a:t>
            </a:r>
          </a:p>
          <a:p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0715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Keep concise</a:t>
            </a:r>
          </a:p>
          <a:p>
            <a:endParaRPr lang="en-US" dirty="0"/>
          </a:p>
          <a:p>
            <a:r>
              <a:rPr lang="en-US" dirty="0"/>
              <a:t>Mention ReLu</a:t>
            </a:r>
            <a:r>
              <a:rPr lang="en-US" baseline="0" dirty="0"/>
              <a:t> function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8219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DNN classifiers because of their performance</a:t>
            </a:r>
            <a:r>
              <a:rPr lang="en-US" baseline="0" dirty="0"/>
              <a:t> in image recognition</a:t>
            </a:r>
          </a:p>
          <a:p>
            <a:r>
              <a:rPr lang="en-US" baseline="0" dirty="0"/>
              <a:t>ANN in reinforcement learning because of their use as value function approximator</a:t>
            </a:r>
          </a:p>
          <a:p>
            <a:r>
              <a:rPr lang="en-US" baseline="0" dirty="0"/>
              <a:t>and finally Cogent Confabulation and </a:t>
            </a:r>
            <a:r>
              <a:rPr lang="en-US" baseline="0" dirty="0" err="1"/>
              <a:t>BsB</a:t>
            </a:r>
            <a:r>
              <a:rPr lang="en-US" baseline="0" dirty="0"/>
              <a:t> because of their joint efficacy in a text recognition system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5818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3571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2730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measure would you use?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1740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measure would you use?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17408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1636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 </a:t>
            </a:r>
          </a:p>
          <a:p>
            <a:r>
              <a:rPr lang="en-US" dirty="0"/>
              <a:t>Recently ANN’s have demonstrated efficacy when employed as a part of face recognition, text recognition and game playing systems</a:t>
            </a:r>
          </a:p>
          <a:p>
            <a:r>
              <a:rPr lang="en-US" dirty="0"/>
              <a:t>Some example</a:t>
            </a:r>
            <a:r>
              <a:rPr lang="en-US" baseline="0" dirty="0"/>
              <a:t> uses of ANN’s</a:t>
            </a:r>
            <a:r>
              <a:rPr lang="en-US" dirty="0"/>
              <a:t> are in car</a:t>
            </a:r>
            <a:r>
              <a:rPr lang="en-US" baseline="0" dirty="0"/>
              <a:t> navigation, likely </a:t>
            </a:r>
            <a:r>
              <a:rPr lang="en-US" dirty="0"/>
              <a:t>the </a:t>
            </a:r>
            <a:r>
              <a:rPr lang="en-US" dirty="0" err="1"/>
              <a:t>google</a:t>
            </a:r>
            <a:r>
              <a:rPr lang="en-US" dirty="0"/>
              <a:t> car and</a:t>
            </a:r>
            <a:r>
              <a:rPr lang="en-US" baseline="0" dirty="0"/>
              <a:t> y</a:t>
            </a:r>
            <a:r>
              <a:rPr lang="en-US" dirty="0"/>
              <a:t>ou may also have recently seen the Go game system </a:t>
            </a:r>
            <a:r>
              <a:rPr lang="en-US" dirty="0" err="1"/>
              <a:t>AlphaGo</a:t>
            </a:r>
            <a:r>
              <a:rPr lang="en-US" dirty="0"/>
              <a:t>, which recently “beat” a Go master.</a:t>
            </a:r>
          </a:p>
          <a:p>
            <a:endParaRPr lang="en-US" dirty="0"/>
          </a:p>
          <a:p>
            <a:r>
              <a:rPr lang="en-US" dirty="0"/>
              <a:t>So ANN’s are being deployed as we speak and we should therefore consider them to be in the ascent phase of the technology life cycle.</a:t>
            </a:r>
          </a:p>
          <a:p>
            <a:endParaRPr lang="en-US" dirty="0"/>
          </a:p>
          <a:p>
            <a:endParaRPr lang="en-US" strike="sngStrike" dirty="0">
              <a:solidFill>
                <a:srgbClr val="FF0000"/>
              </a:solidFill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87809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02407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69982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909888" y="514350"/>
            <a:ext cx="3325812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2" indent="0" algn="l" defTabSz="5094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00000"/>
                </a:solidFill>
                <a:cs typeface="Monaco"/>
              </a:rPr>
              <a:t>Mention </a:t>
            </a:r>
            <a:r>
              <a:rPr lang="en-US" dirty="0" err="1">
                <a:solidFill>
                  <a:srgbClr val="000000"/>
                </a:solidFill>
                <a:cs typeface="Monaco"/>
              </a:rPr>
              <a:t>multiported</a:t>
            </a:r>
            <a:endParaRPr lang="en-US" dirty="0">
              <a:solidFill>
                <a:srgbClr val="000000"/>
              </a:solidFill>
              <a:cs typeface="Monaco"/>
            </a:endParaRPr>
          </a:p>
          <a:p>
            <a:pPr marL="0" marR="0" lvl="2" indent="0" algn="l" defTabSz="5094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rgbClr val="000000"/>
              </a:solidFill>
              <a:cs typeface="Monaco"/>
            </a:endParaRPr>
          </a:p>
          <a:p>
            <a:pPr marL="0" marR="0" lvl="2" indent="0" algn="l" defTabSz="5094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00000"/>
                </a:solidFill>
                <a:cs typeface="Monaco"/>
              </a:rPr>
              <a:t>Memory layers, control layer and processing layer could use different technology</a:t>
            </a:r>
          </a:p>
          <a:p>
            <a:pPr marL="0" marR="0" lvl="2" indent="0" algn="l" defTabSz="5094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rgbClr val="000000"/>
              </a:solidFill>
              <a:cs typeface="Monaco"/>
            </a:endParaRPr>
          </a:p>
          <a:p>
            <a:pPr marL="0" marR="0" lvl="2" indent="0" algn="l" defTabSz="5094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00000"/>
                </a:solidFill>
                <a:cs typeface="Monaco"/>
              </a:rPr>
              <a:t>SSF’s will operate directly on data read from stack bus</a:t>
            </a:r>
          </a:p>
          <a:p>
            <a:pPr marL="0" marR="0" lvl="2" indent="0" algn="l" defTabSz="5094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rgbClr val="000000"/>
              </a:solidFill>
              <a:cs typeface="Monaco"/>
            </a:endParaRPr>
          </a:p>
          <a:p>
            <a:pPr marL="0" marR="0" lvl="2" indent="0" algn="l" defTabSz="5094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00000"/>
                </a:solidFill>
                <a:cs typeface="Monaco"/>
              </a:rPr>
              <a:t>To increase bus widths, increase bandwidth while minimizing interface power</a:t>
            </a:r>
          </a:p>
          <a:p>
            <a:endParaRPr lang="en-US" dirty="0"/>
          </a:p>
          <a:p>
            <a:r>
              <a:rPr lang="en-US" dirty="0">
                <a:solidFill>
                  <a:srgbClr val="000000"/>
                </a:solidFill>
                <a:cs typeface="Monaco"/>
              </a:rPr>
              <a:t>provide access to entire page rather than cache-line</a:t>
            </a:r>
          </a:p>
          <a:p>
            <a:endParaRPr lang="en-US" dirty="0">
              <a:solidFill>
                <a:srgbClr val="000000"/>
              </a:solidFill>
              <a:cs typeface="Monaco"/>
            </a:endParaRPr>
          </a:p>
          <a:p>
            <a:r>
              <a:rPr lang="en-US" dirty="0">
                <a:solidFill>
                  <a:srgbClr val="000000"/>
                </a:solidFill>
                <a:cs typeface="Monaco"/>
              </a:rPr>
              <a:t>there will be power considerations by not taking advantage of some reuse of data in local memory but I believe the performance benefits will outweigh</a:t>
            </a:r>
            <a:r>
              <a:rPr lang="en-US" baseline="0" dirty="0">
                <a:solidFill>
                  <a:srgbClr val="000000"/>
                </a:solidFill>
                <a:cs typeface="Monaco"/>
              </a:rPr>
              <a:t> the disadvantages</a:t>
            </a:r>
            <a:endParaRPr lang="en-US" dirty="0">
              <a:solidFill>
                <a:srgbClr val="000000"/>
              </a:solidFill>
              <a:cs typeface="Monaco"/>
            </a:endParaRPr>
          </a:p>
          <a:p>
            <a:endParaRPr lang="en-US" dirty="0">
              <a:solidFill>
                <a:srgbClr val="000000"/>
              </a:solidFill>
              <a:cs typeface="Monaco"/>
            </a:endParaRPr>
          </a:p>
          <a:p>
            <a:pPr marL="0" marR="0" lvl="2" indent="0" algn="l" defTabSz="5094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00000"/>
                </a:solidFill>
                <a:cs typeface="Monaco"/>
              </a:rPr>
              <a:t>Special streaming functions will also have the ability to operate on data in processing layers expected small</a:t>
            </a:r>
            <a:r>
              <a:rPr lang="en-US" baseline="0" dirty="0">
                <a:solidFill>
                  <a:srgbClr val="000000"/>
                </a:solidFill>
                <a:cs typeface="Monaco"/>
              </a:rPr>
              <a:t> amount of </a:t>
            </a:r>
            <a:r>
              <a:rPr lang="en-US" dirty="0">
                <a:solidFill>
                  <a:srgbClr val="000000"/>
                </a:solidFill>
                <a:cs typeface="Monaco"/>
              </a:rPr>
              <a:t>local memory</a:t>
            </a:r>
          </a:p>
          <a:p>
            <a:pPr marL="0" marR="0" lvl="2" indent="0" algn="l" defTabSz="5094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rgbClr val="000000"/>
              </a:solidFill>
              <a:cs typeface="Monaco"/>
            </a:endParaRPr>
          </a:p>
          <a:p>
            <a:pPr marL="0" marR="0" lvl="2" indent="0" algn="l" defTabSz="5094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00000"/>
                </a:solidFill>
                <a:cs typeface="Monaco"/>
              </a:rPr>
              <a:t>avoid DRAM page open latency by using a highly banked DRAM and arranging data in memory to allow back-to-back page opens</a:t>
            </a:r>
          </a:p>
          <a:p>
            <a:pPr marL="0" marR="0" lvl="2" indent="0" algn="l" defTabSz="5094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00000"/>
                </a:solidFill>
                <a:cs typeface="Monaco"/>
              </a:rPr>
              <a:t>Careful consideration of layer state and kernel parameters required to maximize DRAM bandwidth</a:t>
            </a:r>
          </a:p>
          <a:p>
            <a:pPr marL="0" marR="0" lvl="2" indent="0" algn="l" defTabSz="5094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rgbClr val="000000"/>
              </a:solidFill>
              <a:cs typeface="Monaco"/>
            </a:endParaRPr>
          </a:p>
          <a:p>
            <a:pPr marL="0" marR="0" lvl="2" indent="0" algn="l" defTabSz="5094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rgbClr val="000000"/>
              </a:solidFill>
              <a:cs typeface="Monaco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59952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92407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92407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90232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90232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29484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StreamingOps</a:t>
            </a:r>
            <a:r>
              <a:rPr lang="en-US" dirty="0"/>
              <a:t> can also designed to operate on data from registers (or small local memory)</a:t>
            </a:r>
          </a:p>
          <a:p>
            <a:pPr lvl="1"/>
            <a:r>
              <a:rPr lang="en-US" dirty="0"/>
              <a:t>many ANN’s share a common kernel (CNNs) or operate on same input ROI</a:t>
            </a:r>
          </a:p>
          <a:p>
            <a:pPr lvl="1"/>
            <a:r>
              <a:rPr lang="en-US" dirty="0"/>
              <a:t>in some cases, storing the kernel or ROI in local memory may avoid unnecessary DRAM reads and IO energy</a:t>
            </a:r>
          </a:p>
          <a:p>
            <a:pPr lvl="1"/>
            <a:r>
              <a:rPr lang="en-US" dirty="0"/>
              <a:t>first convolution could be performed on kernel streamed from DRAM and further convolutions use local memory for one of the arguments</a:t>
            </a:r>
          </a:p>
          <a:p>
            <a:pPr lvl="2"/>
            <a:r>
              <a:rPr lang="en-US" b="1" i="1" dirty="0"/>
              <a:t>on PE the objective will be to maintain low ratio of local memory to processing</a:t>
            </a:r>
            <a:endParaRPr lang="en-US" dirty="0"/>
          </a:p>
          <a:p>
            <a:pPr lvl="1"/>
            <a:r>
              <a:rPr lang="en-US" dirty="0"/>
              <a:t>May consider small cache on Controller layer although this will still consume Stack bus TSV power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8514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StreamingOps</a:t>
            </a:r>
            <a:r>
              <a:rPr lang="en-US" dirty="0"/>
              <a:t> can also designed to operate on data from registers (or small local memory)</a:t>
            </a:r>
          </a:p>
          <a:p>
            <a:pPr lvl="1"/>
            <a:r>
              <a:rPr lang="en-US" dirty="0"/>
              <a:t>many ANN’s share a common kernel (CNNs) or operate on same input ROI</a:t>
            </a:r>
          </a:p>
          <a:p>
            <a:pPr lvl="1"/>
            <a:r>
              <a:rPr lang="en-US" dirty="0"/>
              <a:t>in some cases, storing the kernel or ROI in local memory may avoid unnecessary DRAM reads and IO energy</a:t>
            </a:r>
          </a:p>
          <a:p>
            <a:pPr lvl="1"/>
            <a:r>
              <a:rPr lang="en-US" dirty="0"/>
              <a:t>first convolution could be performed on kernel streamed from DRAM and further convolutions use local memory for one of the arguments</a:t>
            </a:r>
          </a:p>
          <a:p>
            <a:pPr lvl="2"/>
            <a:r>
              <a:rPr lang="en-US" b="1" i="1" dirty="0"/>
              <a:t>on PE the objective will be to maintain low ratio of local memory to processing</a:t>
            </a:r>
            <a:endParaRPr lang="en-US" dirty="0"/>
          </a:p>
          <a:p>
            <a:pPr lvl="1"/>
            <a:r>
              <a:rPr lang="en-US" dirty="0"/>
              <a:t>May consider small cache on Controller layer although this will still consume Stack bus TSV power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1163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Its this works assumption</a:t>
            </a:r>
            <a:r>
              <a:rPr lang="en-US" baseline="0" dirty="0"/>
              <a:t> that m</a:t>
            </a:r>
            <a:r>
              <a:rPr lang="en-US" dirty="0"/>
              <a:t>any embedded applications will require these ANNs to be processed at or near real time</a:t>
            </a:r>
            <a:r>
              <a:rPr lang="en-US" baseline="0" dirty="0"/>
              <a:t>.</a:t>
            </a:r>
          </a:p>
          <a:p>
            <a:r>
              <a:rPr lang="en-US" baseline="0" dirty="0"/>
              <a:t>This means these systems will require multiple ANN’s to be running concurrently</a:t>
            </a:r>
          </a:p>
          <a:p>
            <a:endParaRPr lang="en-US" dirty="0"/>
          </a:p>
          <a:p>
            <a:r>
              <a:rPr lang="en-US" dirty="0"/>
              <a:t>A vehicle will need real time feedback on its surroundings</a:t>
            </a:r>
            <a:r>
              <a:rPr lang="en-US" baseline="0" dirty="0"/>
              <a:t> or monitoring its own systems</a:t>
            </a:r>
          </a:p>
          <a:p>
            <a:r>
              <a:rPr lang="en-US" baseline="0" dirty="0"/>
              <a:t>airport security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17586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StreamingOps</a:t>
            </a:r>
            <a:r>
              <a:rPr lang="en-US" dirty="0"/>
              <a:t> can also designed to operate on data from registers (or small local memory)</a:t>
            </a:r>
          </a:p>
          <a:p>
            <a:pPr lvl="1"/>
            <a:r>
              <a:rPr lang="en-US" dirty="0"/>
              <a:t>many ANN’s share a common kernel (CNNs) or operate on same input ROI</a:t>
            </a:r>
          </a:p>
          <a:p>
            <a:pPr lvl="1"/>
            <a:r>
              <a:rPr lang="en-US" dirty="0"/>
              <a:t>in some cases, storing the kernel or ROI in local memory may avoid unnecessary DRAM reads and IO energy</a:t>
            </a:r>
          </a:p>
          <a:p>
            <a:pPr lvl="1"/>
            <a:r>
              <a:rPr lang="en-US" dirty="0"/>
              <a:t>first convolution could be performed on kernel streamed from DRAM and further convolutions use local memory for one of the arguments</a:t>
            </a:r>
          </a:p>
          <a:p>
            <a:pPr lvl="2"/>
            <a:r>
              <a:rPr lang="en-US" b="1" i="1" dirty="0"/>
              <a:t>on PE the objective will be to maintain low ratio of local memory to processing</a:t>
            </a:r>
            <a:endParaRPr lang="en-US" dirty="0"/>
          </a:p>
          <a:p>
            <a:pPr lvl="1"/>
            <a:r>
              <a:rPr lang="en-US" dirty="0"/>
              <a:t>May consider small cache on Controller layer although this will still consume Stack bus TSV power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8514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77888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77888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42748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42748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42748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8111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42952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45215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That concludes my presentation.</a:t>
            </a:r>
          </a:p>
          <a:p>
            <a:r>
              <a:rPr lang="en-US"/>
              <a:t>Thank</a:t>
            </a:r>
            <a:r>
              <a:rPr lang="en-US" baseline="0"/>
              <a:t> you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7624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Most</a:t>
            </a:r>
            <a:r>
              <a:rPr lang="en-US" baseline="0" dirty="0"/>
              <a:t> ANNs are big and the</a:t>
            </a:r>
            <a:r>
              <a:rPr lang="en-US" dirty="0"/>
              <a:t> trend is that ANNs are</a:t>
            </a:r>
            <a:r>
              <a:rPr lang="en-US" baseline="0" dirty="0"/>
              <a:t> becoming larger and deeper</a:t>
            </a:r>
          </a:p>
          <a:p>
            <a:endParaRPr lang="en-US" baseline="0" dirty="0"/>
          </a:p>
          <a:p>
            <a:r>
              <a:rPr lang="en-US" baseline="0" dirty="0"/>
              <a:t>There is general acceptance that DRAM needs to be used to stored the parameters associated with an ANN</a:t>
            </a:r>
          </a:p>
          <a:p>
            <a:r>
              <a:rPr lang="en-US" baseline="0" dirty="0"/>
              <a:t>But many implementations have focused on using SRAM as an intermediate store.</a:t>
            </a:r>
          </a:p>
          <a:p>
            <a:r>
              <a:rPr lang="en-US" baseline="0" dirty="0"/>
              <a:t>This has proved to be very effective when there are reuse opportunities where these cache-like structures can be accessed multiple times and thus keeping the slower DRAM accesses to a minimum.</a:t>
            </a:r>
          </a:p>
          <a:p>
            <a:endParaRPr lang="en-US" baseline="0" dirty="0"/>
          </a:p>
          <a:p>
            <a:r>
              <a:rPr lang="en-US" baseline="0" dirty="0"/>
              <a:t>But these implementations rely on reuse.</a:t>
            </a:r>
          </a:p>
          <a:p>
            <a:r>
              <a:rPr lang="en-US" baseline="0" dirty="0"/>
              <a:t>The main reuse opportunities come in the form of shared parameters and batch processing.</a:t>
            </a:r>
            <a:endParaRPr lang="en-US" dirty="0"/>
          </a:p>
          <a:p>
            <a:endParaRPr lang="en-US" dirty="0"/>
          </a:p>
          <a:p>
            <a:pPr marL="0" marR="0" indent="0" algn="l" defTabSz="5094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other types of ANN such as </a:t>
            </a:r>
            <a:r>
              <a:rPr lang="en-US" dirty="0"/>
              <a:t>DNN with non-shared kernels and LSTM are</a:t>
            </a:r>
            <a:r>
              <a:rPr lang="en-US" baseline="0" dirty="0"/>
              <a:t> exposing limitations of these current implementations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17586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74354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40161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78358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5094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result information such as unicast or multicast, destination page</a:t>
            </a:r>
          </a:p>
          <a:p>
            <a:endParaRPr lang="en-US" dirty="0"/>
          </a:p>
          <a:p>
            <a:r>
              <a:rPr lang="en-US" dirty="0"/>
              <a:t>Return bus can be driven by all layers</a:t>
            </a:r>
          </a:p>
          <a:p>
            <a:pPr lvl="1"/>
            <a:r>
              <a:rPr lang="en-US" dirty="0"/>
              <a:t>research will determine if bus is arbitrated or whether each layer buffers and forwards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54965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59755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38707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11329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58797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08232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3988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000" dirty="0"/>
              <a:t>The problem is having a system implement multiple of these ANN’s in real time.</a:t>
            </a:r>
          </a:p>
          <a:p>
            <a:endParaRPr lang="en-US" sz="1000" dirty="0"/>
          </a:p>
          <a:p>
            <a:r>
              <a:rPr lang="en-US" sz="1000" dirty="0"/>
              <a:t>Effective ANN’s are big, they contains lots of neurons.</a:t>
            </a:r>
          </a:p>
          <a:p>
            <a:endParaRPr lang="en-US" sz="1000" dirty="0"/>
          </a:p>
          <a:p>
            <a:r>
              <a:rPr lang="en-US" sz="1000" dirty="0"/>
              <a:t>Current implementations typically employ graphics processors or application specific integrated circuits.</a:t>
            </a:r>
          </a:p>
          <a:p>
            <a:endParaRPr lang="en-US" sz="1000" dirty="0"/>
          </a:p>
          <a:p>
            <a:pPr marL="0" marR="0" lvl="1" indent="0" algn="l" defTabSz="5094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GPU solutions have large real-estate and power requirements when supporting useful NN’s</a:t>
            </a:r>
            <a:r>
              <a:rPr lang="en-US" dirty="0">
                <a:solidFill>
                  <a:srgbClr val="000000"/>
                </a:solidFill>
                <a:cs typeface="Monaco"/>
              </a:rPr>
              <a:t> (GPU ~100W)</a:t>
            </a:r>
            <a:endParaRPr lang="en-US" sz="1000" dirty="0"/>
          </a:p>
          <a:p>
            <a:endParaRPr lang="en-US" sz="1000" dirty="0"/>
          </a:p>
          <a:p>
            <a:r>
              <a:rPr lang="en-US" sz="1000" dirty="0"/>
              <a:t>ASIC’s on the other hand can be designed to efficiently perform the ANN processing</a:t>
            </a:r>
            <a:r>
              <a:rPr lang="en-US" sz="1000" baseline="0" dirty="0"/>
              <a:t> </a:t>
            </a:r>
            <a:r>
              <a:rPr lang="en-US" dirty="0">
                <a:solidFill>
                  <a:srgbClr val="000000"/>
                </a:solidFill>
                <a:cs typeface="Monaco"/>
              </a:rPr>
              <a:t>but they typically target smaller network sizes and/or specific NN’s</a:t>
            </a:r>
            <a:endParaRPr lang="en-US" sz="1000" dirty="0"/>
          </a:p>
          <a:p>
            <a:endParaRPr lang="en-US" sz="1000" dirty="0"/>
          </a:p>
          <a:p>
            <a:r>
              <a:rPr lang="en-US" sz="1000" dirty="0"/>
              <a:t>So there isn't currently a solution out there that can support processing multiple ANN’s in real time within reasonable power and size constraints.</a:t>
            </a:r>
          </a:p>
          <a:p>
            <a:endParaRPr lang="en-US" sz="1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498434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095729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19512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1455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47375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0889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During</a:t>
            </a:r>
            <a:r>
              <a:rPr lang="en-US" baseline="0" dirty="0"/>
              <a:t> the creation of this works system, when I had the urge to add SRAM because it made things easier, I forced myself to think how I could solve it with just the DRAM</a:t>
            </a:r>
          </a:p>
          <a:p>
            <a:endParaRPr lang="en-US" baseline="0" dirty="0"/>
          </a:p>
          <a:p>
            <a:r>
              <a:rPr lang="en-US" baseline="0" dirty="0"/>
              <a:t>This work is proposing using 3DIC technology, and in this case I felt it was important to also get a very good feel for the area associated with such a system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919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000" dirty="0"/>
              <a:t>The problem is having a system implement multiple of these ANN’s in real time.</a:t>
            </a:r>
          </a:p>
          <a:p>
            <a:endParaRPr lang="en-US" sz="1000" dirty="0"/>
          </a:p>
          <a:p>
            <a:r>
              <a:rPr lang="en-US" sz="1000" dirty="0"/>
              <a:t>Effective ANN’s are big, they contains lots of neurons.</a:t>
            </a:r>
          </a:p>
          <a:p>
            <a:endParaRPr lang="en-US" sz="1000" dirty="0"/>
          </a:p>
          <a:p>
            <a:r>
              <a:rPr lang="en-US" sz="1000" dirty="0"/>
              <a:t>Current implementations typically employ graphics processors or application specific integrated circuits.</a:t>
            </a:r>
          </a:p>
          <a:p>
            <a:endParaRPr lang="en-US" sz="1000" dirty="0"/>
          </a:p>
          <a:p>
            <a:pPr marL="0" marR="0" lvl="1" indent="0" algn="l" defTabSz="5094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GPU solutions have large real-estate and power requirements when supporting useful NN’s</a:t>
            </a:r>
            <a:r>
              <a:rPr lang="en-US" dirty="0">
                <a:solidFill>
                  <a:srgbClr val="000000"/>
                </a:solidFill>
                <a:cs typeface="Monaco"/>
              </a:rPr>
              <a:t> (GPU ~100W)</a:t>
            </a:r>
            <a:endParaRPr lang="en-US" sz="1000" dirty="0"/>
          </a:p>
          <a:p>
            <a:endParaRPr lang="en-US" sz="1000" dirty="0"/>
          </a:p>
          <a:p>
            <a:r>
              <a:rPr lang="en-US" sz="1000" dirty="0"/>
              <a:t>ASIC’s on the other hand can be designed to efficiently perform the ANN processing</a:t>
            </a:r>
            <a:r>
              <a:rPr lang="en-US" sz="1000" baseline="0" dirty="0"/>
              <a:t> </a:t>
            </a:r>
            <a:r>
              <a:rPr lang="en-US" dirty="0">
                <a:solidFill>
                  <a:srgbClr val="000000"/>
                </a:solidFill>
                <a:cs typeface="Monaco"/>
              </a:rPr>
              <a:t>but they typically target smaller network sizes and/or specific NN’s</a:t>
            </a:r>
            <a:endParaRPr lang="en-US" sz="1000" dirty="0"/>
          </a:p>
          <a:p>
            <a:endParaRPr lang="en-US" sz="1000" dirty="0"/>
          </a:p>
          <a:p>
            <a:r>
              <a:rPr lang="en-US" sz="1000" dirty="0"/>
              <a:t>So there isn't currently a solution out there that can support processing multiple ANN’s in real time within reasonable power and size constraints.</a:t>
            </a:r>
          </a:p>
          <a:p>
            <a:endParaRPr lang="en-US" sz="1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49843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909888" y="514350"/>
            <a:ext cx="3325812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This work proposes taking advantage of 3D IC technology.</a:t>
            </a:r>
          </a:p>
          <a:p>
            <a:r>
              <a:rPr lang="en-US" dirty="0"/>
              <a:t>This 3D architecture will include a custom organized 3D DRAM to store the neural network and Data structures designed to access that DRAM effectively.</a:t>
            </a:r>
          </a:p>
          <a:p>
            <a:r>
              <a:rPr lang="en-US" dirty="0"/>
              <a:t>The</a:t>
            </a:r>
            <a:r>
              <a:rPr lang="en-US" baseline="0" dirty="0"/>
              <a:t> proposal also includes </a:t>
            </a:r>
            <a:r>
              <a:rPr lang="en-US" dirty="0"/>
              <a:t>custom processing layers to</a:t>
            </a:r>
            <a:r>
              <a:rPr lang="en-US" baseline="0" dirty="0"/>
              <a:t> perform the NN computations.</a:t>
            </a:r>
          </a:p>
          <a:p>
            <a:endParaRPr lang="en-US" dirty="0"/>
          </a:p>
          <a:p>
            <a:r>
              <a:rPr lang="en-US" dirty="0"/>
              <a:t>Using DRAM addresses the large network size requirement </a:t>
            </a:r>
          </a:p>
          <a:p>
            <a:r>
              <a:rPr lang="en-US" dirty="0"/>
              <a:t>and the 3D architecture</a:t>
            </a:r>
            <a:r>
              <a:rPr lang="en-US" baseline="0" dirty="0"/>
              <a:t> </a:t>
            </a:r>
            <a:r>
              <a:rPr lang="en-US" dirty="0"/>
              <a:t>ensures we can address bandwidth, space and power issues.</a:t>
            </a:r>
          </a:p>
          <a:p>
            <a:endParaRPr lang="en-US" dirty="0"/>
          </a:p>
          <a:p>
            <a:r>
              <a:rPr lang="en-US" strike="noStrike" dirty="0"/>
              <a:t>The custom processing layers will be targeted toward a family of ANN’s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3887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</a:t>
            </a:r>
            <a:r>
              <a:rPr lang="en-US" baseline="0" dirty="0"/>
              <a:t> primary contributions of this work is </a:t>
            </a:r>
          </a:p>
          <a:p>
            <a:r>
              <a:rPr lang="en-US" baseline="0" dirty="0"/>
              <a:t> - a custom organized 3DIC DRAM allowing us to provide the necessary memory bandwidth to process multiple ANN’s in real time</a:t>
            </a:r>
          </a:p>
          <a:p>
            <a:r>
              <a:rPr lang="en-US" baseline="0" dirty="0"/>
              <a:t> - data structures for storing parameters and neuron activation values</a:t>
            </a:r>
          </a:p>
          <a:p>
            <a:r>
              <a:rPr lang="en-US" baseline="0" dirty="0"/>
              <a:t> - a 3D architecture which will ensure the bandwidth provided by the custom memory can be processed at line rate by a processing layer customized to the functions required to process the target ANN’s</a:t>
            </a:r>
          </a:p>
          <a:p>
            <a:endParaRPr lang="en-US" dirty="0"/>
          </a:p>
          <a:p>
            <a:r>
              <a:rPr lang="en-US" baseline="0" dirty="0"/>
              <a:t>Combining these contributions will allow us to demonstrate a significant</a:t>
            </a:r>
            <a:r>
              <a:rPr lang="en-US" dirty="0"/>
              <a:t> performance improvement overcurrent solutions</a:t>
            </a:r>
            <a:endParaRPr lang="en-US" baseline="0" dirty="0"/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3154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4380" y="2414484"/>
            <a:ext cx="8549640" cy="166602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8760" y="4404360"/>
            <a:ext cx="7040880" cy="198628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5094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188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282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376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470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564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658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752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8FA995C-F779-9D43-9D07-0702230452DC}" type="datetime1">
              <a:rPr lang="en-US" smtClean="0"/>
              <a:t>2/22/18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 [Kim16], 2 [Che16], 3 [Esm05], 4 [Far11]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E82176-A547-F94B-AC51-D6E9C882CB8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4443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85B35A-56B7-F745-9DC2-7818D0E153AD}" type="datetime1">
              <a:rPr lang="en-US" smtClean="0"/>
              <a:t>2/22/18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 [Kim16], 2 [Che16], 3 [Esm05], 4 [Far11]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9610A8-B29A-B34A-A0B5-3DF26A2EB85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6962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292340" y="311258"/>
            <a:ext cx="2263140" cy="663172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2920" y="311258"/>
            <a:ext cx="6621780" cy="663172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370476A-D274-2B4B-9341-F0CA5725C047}" type="datetime1">
              <a:rPr lang="en-US" smtClean="0"/>
              <a:t>2/22/18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 [Kim16], 2 [Che16], 3 [Esm05], 4 [Far11]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2D0221-73D0-6245-9CCD-73A1D8FCB5E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5100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035E851-60D7-4747-B089-B29A39F8F8C9}" type="datetime1">
              <a:rPr lang="en-US" smtClean="0"/>
              <a:t>2/22/18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 [Kim16], 2 [Che16], 3 [Esm05], 4 [Far11]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F2C605-4958-CF43-AA48-80339EFDB0A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547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4544" y="4994487"/>
            <a:ext cx="8549640" cy="1543685"/>
          </a:xfrm>
        </p:spPr>
        <p:txBody>
          <a:bodyPr anchor="t"/>
          <a:lstStyle>
            <a:lvl1pPr algn="l">
              <a:defRPr sz="4500" b="1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4544" y="3294276"/>
            <a:ext cx="8549640" cy="1700212"/>
          </a:xfrm>
        </p:spPr>
        <p:txBody>
          <a:bodyPr anchor="b"/>
          <a:lstStyle>
            <a:lvl1pPr marL="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509412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101882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52823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203764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54706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305647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56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407529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366A2EC-4BBA-064A-BBD8-24A504C0262E}" type="datetime1">
              <a:rPr lang="en-US" smtClean="0"/>
              <a:t>2/22/18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 [Kim16], 2 [Che16], 3 [Esm05], 4 [Far11]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A6BD0F-ABBC-C14D-BC96-77BE126A748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8860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2920" y="2230968"/>
            <a:ext cx="4442460" cy="4712018"/>
          </a:xfrm>
        </p:spPr>
        <p:txBody>
          <a:bodyPr/>
          <a:lstStyle>
            <a:lvl1pPr>
              <a:defRPr sz="3100"/>
            </a:lvl1pPr>
            <a:lvl2pPr>
              <a:defRPr sz="2700"/>
            </a:lvl2pPr>
            <a:lvl3pPr>
              <a:defRPr sz="22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3020" y="2230968"/>
            <a:ext cx="4442460" cy="4712018"/>
          </a:xfrm>
        </p:spPr>
        <p:txBody>
          <a:bodyPr/>
          <a:lstStyle>
            <a:lvl1pPr>
              <a:defRPr sz="3100"/>
            </a:lvl1pPr>
            <a:lvl2pPr>
              <a:defRPr sz="2700"/>
            </a:lvl2pPr>
            <a:lvl3pPr>
              <a:defRPr sz="22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71364D-AC7D-B04A-A5C7-091C013179B4}" type="datetime1">
              <a:rPr lang="en-US" smtClean="0"/>
              <a:t>2/22/18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 [Kim16], 2 [Che16], 3 [Esm05], 4 [Far11]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35E9FC-F6D5-0349-BBED-EA7D7A9BC4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2655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2921" y="1739795"/>
            <a:ext cx="4444207" cy="725064"/>
          </a:xfrm>
        </p:spPr>
        <p:txBody>
          <a:bodyPr anchor="b"/>
          <a:lstStyle>
            <a:lvl1pPr marL="0" indent="0">
              <a:buNone/>
              <a:defRPr sz="2700" b="1"/>
            </a:lvl1pPr>
            <a:lvl2pPr marL="509412" indent="0">
              <a:buNone/>
              <a:defRPr sz="2200" b="1"/>
            </a:lvl2pPr>
            <a:lvl3pPr marL="1018824" indent="0">
              <a:buNone/>
              <a:defRPr sz="2000" b="1"/>
            </a:lvl3pPr>
            <a:lvl4pPr marL="1528237" indent="0">
              <a:buNone/>
              <a:defRPr sz="1800" b="1"/>
            </a:lvl4pPr>
            <a:lvl5pPr marL="2037649" indent="0">
              <a:buNone/>
              <a:defRPr sz="1800" b="1"/>
            </a:lvl5pPr>
            <a:lvl6pPr marL="2547061" indent="0">
              <a:buNone/>
              <a:defRPr sz="1800" b="1"/>
            </a:lvl6pPr>
            <a:lvl7pPr marL="3056473" indent="0">
              <a:buNone/>
              <a:defRPr sz="1800" b="1"/>
            </a:lvl7pPr>
            <a:lvl8pPr marL="3565886" indent="0">
              <a:buNone/>
              <a:defRPr sz="1800" b="1"/>
            </a:lvl8pPr>
            <a:lvl9pPr marL="4075298" indent="0">
              <a:buNone/>
              <a:defRPr sz="18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2921" y="2464859"/>
            <a:ext cx="4444207" cy="4478126"/>
          </a:xfrm>
        </p:spPr>
        <p:txBody>
          <a:bodyPr/>
          <a:lstStyle>
            <a:lvl1pPr>
              <a:defRPr sz="27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09532" y="1739795"/>
            <a:ext cx="4445953" cy="725064"/>
          </a:xfrm>
        </p:spPr>
        <p:txBody>
          <a:bodyPr anchor="b"/>
          <a:lstStyle>
            <a:lvl1pPr marL="0" indent="0">
              <a:buNone/>
              <a:defRPr sz="2700" b="1"/>
            </a:lvl1pPr>
            <a:lvl2pPr marL="509412" indent="0">
              <a:buNone/>
              <a:defRPr sz="2200" b="1"/>
            </a:lvl2pPr>
            <a:lvl3pPr marL="1018824" indent="0">
              <a:buNone/>
              <a:defRPr sz="2000" b="1"/>
            </a:lvl3pPr>
            <a:lvl4pPr marL="1528237" indent="0">
              <a:buNone/>
              <a:defRPr sz="1800" b="1"/>
            </a:lvl4pPr>
            <a:lvl5pPr marL="2037649" indent="0">
              <a:buNone/>
              <a:defRPr sz="1800" b="1"/>
            </a:lvl5pPr>
            <a:lvl6pPr marL="2547061" indent="0">
              <a:buNone/>
              <a:defRPr sz="1800" b="1"/>
            </a:lvl6pPr>
            <a:lvl7pPr marL="3056473" indent="0">
              <a:buNone/>
              <a:defRPr sz="1800" b="1"/>
            </a:lvl7pPr>
            <a:lvl8pPr marL="3565886" indent="0">
              <a:buNone/>
              <a:defRPr sz="1800" b="1"/>
            </a:lvl8pPr>
            <a:lvl9pPr marL="4075298" indent="0">
              <a:buNone/>
              <a:defRPr sz="18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09532" y="2464859"/>
            <a:ext cx="4445953" cy="4478126"/>
          </a:xfrm>
        </p:spPr>
        <p:txBody>
          <a:bodyPr/>
          <a:lstStyle>
            <a:lvl1pPr>
              <a:defRPr sz="27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058B32-2B20-8345-BC3E-4D678DE02C1B}" type="datetime1">
              <a:rPr lang="en-US" smtClean="0"/>
              <a:t>2/22/18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 [Kim16], 2 [Che16], 3 [Esm05], 4 [Far11]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5B94E0-5E06-6D42-A41D-50D581B4090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3941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9255B5-0BD9-2E4D-9639-E4B1CDBDF424}" type="datetime1">
              <a:rPr lang="en-US" smtClean="0"/>
              <a:t>2/22/18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 [Kim16], 2 [Che16], 3 [Esm05], 4 [Far11]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AB7D4D-4E81-5B40-91F6-CF14C25F862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2860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4B760E5-4661-374A-8BE7-AF9125E022A7}" type="datetime1">
              <a:rPr lang="en-US" smtClean="0"/>
              <a:t>2/22/18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 [Kim16], 2 [Che16], 3 [Esm05], 4 [Far11]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5B2FA7-4FDB-5643-811E-7991DEE50B0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307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1" y="309457"/>
            <a:ext cx="3309144" cy="1316990"/>
          </a:xfrm>
        </p:spPr>
        <p:txBody>
          <a:bodyPr anchor="b"/>
          <a:lstStyle>
            <a:lvl1pPr algn="l">
              <a:defRPr sz="22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32555" y="309458"/>
            <a:ext cx="5622926" cy="6633528"/>
          </a:xfrm>
        </p:spPr>
        <p:txBody>
          <a:bodyPr/>
          <a:lstStyle>
            <a:lvl1pPr>
              <a:defRPr sz="3600"/>
            </a:lvl1pPr>
            <a:lvl2pPr>
              <a:defRPr sz="3100"/>
            </a:lvl2pPr>
            <a:lvl3pPr>
              <a:defRPr sz="270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2921" y="1626448"/>
            <a:ext cx="3309144" cy="5316538"/>
          </a:xfrm>
        </p:spPr>
        <p:txBody>
          <a:bodyPr/>
          <a:lstStyle>
            <a:lvl1pPr marL="0" indent="0">
              <a:buNone/>
              <a:defRPr sz="1600"/>
            </a:lvl1pPr>
            <a:lvl2pPr marL="509412" indent="0">
              <a:buNone/>
              <a:defRPr sz="1300"/>
            </a:lvl2pPr>
            <a:lvl3pPr marL="1018824" indent="0">
              <a:buNone/>
              <a:defRPr sz="1100"/>
            </a:lvl3pPr>
            <a:lvl4pPr marL="1528237" indent="0">
              <a:buNone/>
              <a:defRPr sz="1000"/>
            </a:lvl4pPr>
            <a:lvl5pPr marL="2037649" indent="0">
              <a:buNone/>
              <a:defRPr sz="1000"/>
            </a:lvl5pPr>
            <a:lvl6pPr marL="2547061" indent="0">
              <a:buNone/>
              <a:defRPr sz="1000"/>
            </a:lvl6pPr>
            <a:lvl7pPr marL="3056473" indent="0">
              <a:buNone/>
              <a:defRPr sz="1000"/>
            </a:lvl7pPr>
            <a:lvl8pPr marL="3565886" indent="0">
              <a:buNone/>
              <a:defRPr sz="1000"/>
            </a:lvl8pPr>
            <a:lvl9pPr marL="4075298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D94035C-1FC7-7748-BA94-9B2A284454AA}" type="datetime1">
              <a:rPr lang="en-US" smtClean="0"/>
              <a:t>2/22/18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 [Kim16], 2 [Che16], 3 [Esm05], 4 [Far11]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DD8B14-AE1E-054C-8668-93D0F0400A1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4024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517" y="5440682"/>
            <a:ext cx="6035040" cy="642303"/>
          </a:xfrm>
        </p:spPr>
        <p:txBody>
          <a:bodyPr anchor="b"/>
          <a:lstStyle>
            <a:lvl1pPr algn="l">
              <a:defRPr sz="2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1517" y="694478"/>
            <a:ext cx="6035040" cy="4663440"/>
          </a:xfrm>
        </p:spPr>
        <p:txBody>
          <a:bodyPr rtlCol="0">
            <a:normAutofit/>
          </a:bodyPr>
          <a:lstStyle>
            <a:lvl1pPr marL="0" indent="0">
              <a:buNone/>
              <a:defRPr sz="3600"/>
            </a:lvl1pPr>
            <a:lvl2pPr marL="509412" indent="0">
              <a:buNone/>
              <a:defRPr sz="3100"/>
            </a:lvl2pPr>
            <a:lvl3pPr marL="1018824" indent="0">
              <a:buNone/>
              <a:defRPr sz="2700"/>
            </a:lvl3pPr>
            <a:lvl4pPr marL="1528237" indent="0">
              <a:buNone/>
              <a:defRPr sz="2200"/>
            </a:lvl4pPr>
            <a:lvl5pPr marL="2037649" indent="0">
              <a:buNone/>
              <a:defRPr sz="2200"/>
            </a:lvl5pPr>
            <a:lvl6pPr marL="2547061" indent="0">
              <a:buNone/>
              <a:defRPr sz="2200"/>
            </a:lvl6pPr>
            <a:lvl7pPr marL="3056473" indent="0">
              <a:buNone/>
              <a:defRPr sz="2200"/>
            </a:lvl7pPr>
            <a:lvl8pPr marL="3565886" indent="0">
              <a:buNone/>
              <a:defRPr sz="2200"/>
            </a:lvl8pPr>
            <a:lvl9pPr marL="4075298" indent="0">
              <a:buNone/>
              <a:defRPr sz="2200"/>
            </a:lvl9pPr>
          </a:lstStyle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1517" y="6082985"/>
            <a:ext cx="6035040" cy="912177"/>
          </a:xfrm>
        </p:spPr>
        <p:txBody>
          <a:bodyPr/>
          <a:lstStyle>
            <a:lvl1pPr marL="0" indent="0">
              <a:buNone/>
              <a:defRPr sz="1600"/>
            </a:lvl1pPr>
            <a:lvl2pPr marL="509412" indent="0">
              <a:buNone/>
              <a:defRPr sz="1300"/>
            </a:lvl2pPr>
            <a:lvl3pPr marL="1018824" indent="0">
              <a:buNone/>
              <a:defRPr sz="1100"/>
            </a:lvl3pPr>
            <a:lvl4pPr marL="1528237" indent="0">
              <a:buNone/>
              <a:defRPr sz="1000"/>
            </a:lvl4pPr>
            <a:lvl5pPr marL="2037649" indent="0">
              <a:buNone/>
              <a:defRPr sz="1000"/>
            </a:lvl5pPr>
            <a:lvl6pPr marL="2547061" indent="0">
              <a:buNone/>
              <a:defRPr sz="1000"/>
            </a:lvl6pPr>
            <a:lvl7pPr marL="3056473" indent="0">
              <a:buNone/>
              <a:defRPr sz="1000"/>
            </a:lvl7pPr>
            <a:lvl8pPr marL="3565886" indent="0">
              <a:buNone/>
              <a:defRPr sz="1000"/>
            </a:lvl8pPr>
            <a:lvl9pPr marL="4075298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996993F-01D7-DA4A-A7BC-9E30F81FEB76}" type="datetime1">
              <a:rPr lang="en-US" smtClean="0"/>
              <a:t>2/22/18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 [Kim16], 2 [Che16], 3 [Esm05], 4 [Far11]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EF0004-A563-C64B-9FAD-6198662E1B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909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502920" y="1020128"/>
            <a:ext cx="9052560" cy="12108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101882" tIns="50941" rIns="101882" bIns="5094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Headline Line One</a:t>
            </a:r>
            <a:br>
              <a:rPr lang="en-US" dirty="0"/>
            </a:br>
            <a:r>
              <a:rPr lang="en-US" dirty="0"/>
              <a:t>Headline Line Two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502920" y="3425615"/>
            <a:ext cx="9052560" cy="35173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101882" tIns="50941" rIns="101882" bIns="5094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02920" y="7203865"/>
            <a:ext cx="2346960" cy="413808"/>
          </a:xfrm>
          <a:prstGeom prst="rect">
            <a:avLst/>
          </a:prstGeom>
        </p:spPr>
        <p:txBody>
          <a:bodyPr vert="horz" lIns="101882" tIns="50941" rIns="101882" bIns="50941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 smtClean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D50342C8-954C-8A4F-90C9-6391BCCFAFAB}" type="datetime1">
              <a:rPr lang="en-US" smtClean="0"/>
              <a:t>2/22/18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36620" y="7203865"/>
            <a:ext cx="3185160" cy="413808"/>
          </a:xfrm>
          <a:prstGeom prst="rect">
            <a:avLst/>
          </a:prstGeom>
        </p:spPr>
        <p:txBody>
          <a:bodyPr vert="horz" lIns="101882" tIns="50941" rIns="101882" bIns="50941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3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/>
              <a:t>1 [Kim16], 2 [Che16], 3 [Esm05], 4 [Far11]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08520" y="7203865"/>
            <a:ext cx="2346960" cy="413808"/>
          </a:xfrm>
          <a:prstGeom prst="rect">
            <a:avLst/>
          </a:prstGeom>
        </p:spPr>
        <p:txBody>
          <a:bodyPr vert="horz" lIns="101882" tIns="50941" rIns="101882" bIns="50941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3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0EF7D53D-272A-624E-BE3D-99D13E2B419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058400" cy="51816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509412" rtl="0" eaLnBrk="1" fontAlgn="base" hangingPunct="1">
        <a:spcBef>
          <a:spcPct val="0"/>
        </a:spcBef>
        <a:spcAft>
          <a:spcPct val="0"/>
        </a:spcAft>
        <a:defRPr sz="3600" b="1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algn="ctr" defTabSz="509412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charset="0"/>
          <a:ea typeface="ＭＳ Ｐゴシック" charset="0"/>
        </a:defRPr>
      </a:lvl2pPr>
      <a:lvl3pPr algn="ctr" defTabSz="509412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charset="0"/>
          <a:ea typeface="ＭＳ Ｐゴシック" charset="0"/>
        </a:defRPr>
      </a:lvl3pPr>
      <a:lvl4pPr algn="ctr" defTabSz="509412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charset="0"/>
          <a:ea typeface="ＭＳ Ｐゴシック" charset="0"/>
        </a:defRPr>
      </a:lvl4pPr>
      <a:lvl5pPr algn="ctr" defTabSz="509412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charset="0"/>
          <a:ea typeface="ＭＳ Ｐゴシック" charset="0"/>
        </a:defRPr>
      </a:lvl5pPr>
      <a:lvl6pPr marL="509412" algn="ctr" defTabSz="509412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charset="0"/>
          <a:ea typeface="ＭＳ Ｐゴシック" charset="0"/>
        </a:defRPr>
      </a:lvl6pPr>
      <a:lvl7pPr marL="1018824" algn="ctr" defTabSz="509412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charset="0"/>
          <a:ea typeface="ＭＳ Ｐゴシック" charset="0"/>
        </a:defRPr>
      </a:lvl7pPr>
      <a:lvl8pPr marL="1528237" algn="ctr" defTabSz="509412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charset="0"/>
          <a:ea typeface="ＭＳ Ｐゴシック" charset="0"/>
        </a:defRPr>
      </a:lvl8pPr>
      <a:lvl9pPr marL="2037649" algn="ctr" defTabSz="509412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charset="0"/>
          <a:ea typeface="ＭＳ Ｐゴシック" charset="0"/>
        </a:defRPr>
      </a:lvl9pPr>
    </p:titleStyle>
    <p:bodyStyle>
      <a:lvl1pPr marL="382059" indent="-382059" algn="l" defTabSz="509412" rtl="0" eaLnBrk="1" fontAlgn="base" hangingPunct="1">
        <a:lnSpc>
          <a:spcPct val="100000"/>
        </a:lnSpc>
        <a:spcBef>
          <a:spcPct val="20000"/>
        </a:spcBef>
        <a:spcAft>
          <a:spcPts val="300"/>
        </a:spcAft>
        <a:buFont typeface="Arial" charset="0"/>
        <a:buChar char="•"/>
        <a:defRPr sz="2800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marL="827795" indent="-318383" algn="l" defTabSz="509412" rtl="0" eaLnBrk="1" fontAlgn="base" hangingPunct="1">
        <a:lnSpc>
          <a:spcPct val="100000"/>
        </a:lnSpc>
        <a:spcBef>
          <a:spcPct val="20000"/>
        </a:spcBef>
        <a:spcAft>
          <a:spcPts val="300"/>
        </a:spcAft>
        <a:buFont typeface="Arial" charset="0"/>
        <a:buChar char="–"/>
        <a:defRPr sz="2400" kern="1200">
          <a:solidFill>
            <a:schemeClr val="tx1"/>
          </a:solidFill>
          <a:latin typeface="Arial"/>
          <a:ea typeface="ＭＳ Ｐゴシック" charset="0"/>
          <a:cs typeface="Arial"/>
        </a:defRPr>
      </a:lvl2pPr>
      <a:lvl3pPr marL="1273531" indent="-254706" algn="l" defTabSz="509412" rtl="0" eaLnBrk="1" fontAlgn="base" hangingPunct="1">
        <a:lnSpc>
          <a:spcPct val="100000"/>
        </a:lnSpc>
        <a:spcBef>
          <a:spcPct val="20000"/>
        </a:spcBef>
        <a:spcAft>
          <a:spcPts val="300"/>
        </a:spcAft>
        <a:buFont typeface="Arial" charset="0"/>
        <a:buChar char="•"/>
        <a:defRPr sz="2000" kern="1200">
          <a:solidFill>
            <a:schemeClr val="tx1"/>
          </a:solidFill>
          <a:latin typeface="Arial"/>
          <a:ea typeface="ＭＳ Ｐゴシック" charset="0"/>
          <a:cs typeface="Arial"/>
        </a:defRPr>
      </a:lvl3pPr>
      <a:lvl4pPr marL="1782943" indent="-254706" algn="l" defTabSz="509412" rtl="0" eaLnBrk="1" fontAlgn="base" hangingPunct="1">
        <a:lnSpc>
          <a:spcPct val="100000"/>
        </a:lnSpc>
        <a:spcBef>
          <a:spcPct val="20000"/>
        </a:spcBef>
        <a:spcAft>
          <a:spcPts val="300"/>
        </a:spcAft>
        <a:buFont typeface="Arial" charset="0"/>
        <a:buChar char="–"/>
        <a:defRPr sz="1800" kern="1200">
          <a:solidFill>
            <a:schemeClr val="tx1"/>
          </a:solidFill>
          <a:latin typeface="Arial"/>
          <a:ea typeface="ＭＳ Ｐゴシック" charset="0"/>
          <a:cs typeface="Arial"/>
        </a:defRPr>
      </a:lvl4pPr>
      <a:lvl5pPr marL="2292355" indent="-254706" algn="l" defTabSz="509412" rtl="0" eaLnBrk="1" fontAlgn="base" hangingPunct="1">
        <a:lnSpc>
          <a:spcPct val="100000"/>
        </a:lnSpc>
        <a:spcBef>
          <a:spcPct val="20000"/>
        </a:spcBef>
        <a:spcAft>
          <a:spcPts val="300"/>
        </a:spcAft>
        <a:buFont typeface="Arial" charset="0"/>
        <a:buChar char="»"/>
        <a:defRPr sz="1800" kern="1200">
          <a:solidFill>
            <a:schemeClr val="tx1"/>
          </a:solidFill>
          <a:latin typeface="Arial"/>
          <a:ea typeface="ＭＳ Ｐゴシック" charset="0"/>
          <a:cs typeface="Arial"/>
        </a:defRPr>
      </a:lvl5pPr>
      <a:lvl6pPr marL="2801767" indent="-254706" algn="l" defTabSz="509412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311180" indent="-254706" algn="l" defTabSz="509412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820592" indent="-254706" algn="l" defTabSz="509412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330004" indent="-254706" algn="l" defTabSz="509412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094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9412" algn="l" defTabSz="5094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18824" algn="l" defTabSz="5094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28237" algn="l" defTabSz="5094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37649" algn="l" defTabSz="5094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47061" algn="l" defTabSz="5094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56473" algn="l" defTabSz="5094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565886" algn="l" defTabSz="5094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075298" algn="l" defTabSz="5094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emf"/><Relationship Id="rId4" Type="http://schemas.openxmlformats.org/officeDocument/2006/relationships/image" Target="../media/image8.em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e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(null)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(null)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emf"/><Relationship Id="rId13" Type="http://schemas.openxmlformats.org/officeDocument/2006/relationships/image" Target="../media/image43.png"/><Relationship Id="rId3" Type="http://schemas.openxmlformats.org/officeDocument/2006/relationships/audio" Target="../media/audio1.bin"/><Relationship Id="rId7" Type="http://schemas.openxmlformats.org/officeDocument/2006/relationships/image" Target="../media/image37.emf"/><Relationship Id="rId12" Type="http://schemas.openxmlformats.org/officeDocument/2006/relationships/image" Target="../media/image42.em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emf"/><Relationship Id="rId11" Type="http://schemas.openxmlformats.org/officeDocument/2006/relationships/image" Target="../media/image41.emf"/><Relationship Id="rId5" Type="http://schemas.openxmlformats.org/officeDocument/2006/relationships/image" Target="../media/image35.emf"/><Relationship Id="rId10" Type="http://schemas.openxmlformats.org/officeDocument/2006/relationships/image" Target="../media/image40.emf"/><Relationship Id="rId4" Type="http://schemas.openxmlformats.org/officeDocument/2006/relationships/audio" Target="../media/audio2.bin"/><Relationship Id="rId9" Type="http://schemas.openxmlformats.org/officeDocument/2006/relationships/image" Target="../media/image39.emf"/><Relationship Id="rId14" Type="http://schemas.openxmlformats.org/officeDocument/2006/relationships/image" Target="../media/image44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emf"/><Relationship Id="rId3" Type="http://schemas.openxmlformats.org/officeDocument/2006/relationships/image" Target="../media/image45.emf"/><Relationship Id="rId7" Type="http://schemas.openxmlformats.org/officeDocument/2006/relationships/image" Target="../media/image39.em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emf"/><Relationship Id="rId5" Type="http://schemas.openxmlformats.org/officeDocument/2006/relationships/image" Target="../media/image37.emf"/><Relationship Id="rId10" Type="http://schemas.openxmlformats.org/officeDocument/2006/relationships/image" Target="../media/image42.emf"/><Relationship Id="rId4" Type="http://schemas.openxmlformats.org/officeDocument/2006/relationships/image" Target="../media/image36.emf"/><Relationship Id="rId9" Type="http://schemas.openxmlformats.org/officeDocument/2006/relationships/image" Target="../media/image41.e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48.png"/><Relationship Id="rId5" Type="http://schemas.openxmlformats.org/officeDocument/2006/relationships/package" Target="../embeddings/Microsoft_Excel_Worksheet1.xlsx"/><Relationship Id="rId4" Type="http://schemas.openxmlformats.org/officeDocument/2006/relationships/image" Target="../media/image47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Microsoft_Excel_Worksheet4.xlsx"/><Relationship Id="rId3" Type="http://schemas.openxmlformats.org/officeDocument/2006/relationships/notesSlide" Target="../notesSlides/notesSlide34.xml"/><Relationship Id="rId7" Type="http://schemas.openxmlformats.org/officeDocument/2006/relationships/image" Target="../media/image5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package" Target="../embeddings/Microsoft_Excel_Worksheet3.xlsx"/><Relationship Id="rId5" Type="http://schemas.openxmlformats.org/officeDocument/2006/relationships/image" Target="../media/image49.png"/><Relationship Id="rId4" Type="http://schemas.openxmlformats.org/officeDocument/2006/relationships/package" Target="../embeddings/Microsoft_Excel_Worksheet2.xlsx"/><Relationship Id="rId9" Type="http://schemas.openxmlformats.org/officeDocument/2006/relationships/image" Target="../media/image51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Microsoft_Excel_Worksheet7.xlsx"/><Relationship Id="rId3" Type="http://schemas.openxmlformats.org/officeDocument/2006/relationships/notesSlide" Target="../notesSlides/notesSlide35.xml"/><Relationship Id="rId7" Type="http://schemas.openxmlformats.org/officeDocument/2006/relationships/image" Target="../media/image53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package" Target="../embeddings/Microsoft_Excel_Worksheet6.xlsx"/><Relationship Id="rId11" Type="http://schemas.openxmlformats.org/officeDocument/2006/relationships/image" Target="../media/image55.png"/><Relationship Id="rId5" Type="http://schemas.openxmlformats.org/officeDocument/2006/relationships/image" Target="../media/image52.png"/><Relationship Id="rId10" Type="http://schemas.openxmlformats.org/officeDocument/2006/relationships/package" Target="../embeddings/Microsoft_Excel_Worksheet8.xlsx"/><Relationship Id="rId4" Type="http://schemas.openxmlformats.org/officeDocument/2006/relationships/package" Target="../embeddings/Microsoft_Excel_Worksheet5.xlsx"/><Relationship Id="rId9" Type="http://schemas.openxmlformats.org/officeDocument/2006/relationships/image" Target="../media/image5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7" Type="http://schemas.openxmlformats.org/officeDocument/2006/relationships/image" Target="../media/image59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package" Target="../embeddings/Microsoft_Excel_Worksheet10.xlsx"/><Relationship Id="rId5" Type="http://schemas.openxmlformats.org/officeDocument/2006/relationships/image" Target="../media/image58.png"/><Relationship Id="rId4" Type="http://schemas.openxmlformats.org/officeDocument/2006/relationships/package" Target="../embeddings/Microsoft_Excel_Worksheet9.xlsx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1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61.png"/><Relationship Id="rId5" Type="http://schemas.openxmlformats.org/officeDocument/2006/relationships/package" Target="../embeddings/Microsoft_Excel_Worksheet12.xlsx"/><Relationship Id="rId4" Type="http://schemas.openxmlformats.org/officeDocument/2006/relationships/image" Target="../media/image60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emf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emf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emf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emf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emf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emf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emf"/><Relationship Id="rId2" Type="http://schemas.openxmlformats.org/officeDocument/2006/relationships/image" Target="../media/image70.emf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emf"/><Relationship Id="rId2" Type="http://schemas.openxmlformats.org/officeDocument/2006/relationships/image" Target="../media/image72.emf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emf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emf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emf"/><Relationship Id="rId7" Type="http://schemas.openxmlformats.org/officeDocument/2006/relationships/image" Target="../media/image83.emf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emf"/><Relationship Id="rId5" Type="http://schemas.openxmlformats.org/officeDocument/2006/relationships/image" Target="../media/image81.emf"/><Relationship Id="rId4" Type="http://schemas.openxmlformats.org/officeDocument/2006/relationships/image" Target="../media/image80.emf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emf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emf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emf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emf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emf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emf"/><Relationship Id="rId5" Type="http://schemas.openxmlformats.org/officeDocument/2006/relationships/image" Target="../media/image90.emf"/><Relationship Id="rId4" Type="http://schemas.openxmlformats.org/officeDocument/2006/relationships/image" Target="../media/image89.emf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.em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Title 1"/>
          <p:cNvSpPr>
            <a:spLocks noGrp="1"/>
          </p:cNvSpPr>
          <p:nvPr>
            <p:ph type="ctrTitle"/>
          </p:nvPr>
        </p:nvSpPr>
        <p:spPr>
          <a:xfrm>
            <a:off x="754380" y="2018621"/>
            <a:ext cx="8549640" cy="2061891"/>
          </a:xfrm>
        </p:spPr>
        <p:txBody>
          <a:bodyPr/>
          <a:lstStyle/>
          <a:p>
            <a:r>
              <a:rPr lang="en-US" dirty="0"/>
              <a:t>A 3DIC system to aid in the acceleration of systems that employ multiple instances of artificial neural networks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rtlCol="0">
            <a:normAutofit lnSpcReduction="10000"/>
          </a:bodyPr>
          <a:lstStyle/>
          <a:p>
            <a:pPr fontAlgn="auto">
              <a:spcAft>
                <a:spcPts val="0"/>
              </a:spcAft>
              <a:defRPr/>
            </a:pPr>
            <a:endParaRPr lang="en-US" dirty="0">
              <a:solidFill>
                <a:srgbClr val="000000"/>
              </a:solidFill>
              <a:ea typeface="+mn-ea"/>
            </a:endParaRPr>
          </a:p>
          <a:p>
            <a:pPr fontAlgn="auto">
              <a:spcAft>
                <a:spcPts val="0"/>
              </a:spcAft>
              <a:defRPr/>
            </a:pPr>
            <a:r>
              <a:rPr lang="en-US" dirty="0">
                <a:solidFill>
                  <a:srgbClr val="000000"/>
                </a:solidFill>
                <a:ea typeface="+mn-ea"/>
              </a:rPr>
              <a:t>Final exam : Lee B. Baker</a:t>
            </a:r>
          </a:p>
          <a:p>
            <a:pPr fontAlgn="auto">
              <a:spcAft>
                <a:spcPts val="0"/>
              </a:spcAft>
              <a:defRPr/>
            </a:pPr>
            <a:endParaRPr lang="en-US" dirty="0">
              <a:solidFill>
                <a:srgbClr val="000000"/>
              </a:solidFill>
              <a:ea typeface="+mn-ea"/>
            </a:endParaRPr>
          </a:p>
          <a:p>
            <a:pPr fontAlgn="auto">
              <a:spcAft>
                <a:spcPts val="0"/>
              </a:spcAft>
              <a:defRPr/>
            </a:pPr>
            <a:r>
              <a:rPr lang="en-US" dirty="0">
                <a:solidFill>
                  <a:srgbClr val="000000"/>
                </a:solidFill>
                <a:ea typeface="+mn-ea"/>
              </a:rPr>
              <a:t>Advisor: Paul </a:t>
            </a:r>
            <a:r>
              <a:rPr lang="en-US" dirty="0" err="1">
                <a:solidFill>
                  <a:srgbClr val="000000"/>
                </a:solidFill>
                <a:ea typeface="+mn-ea"/>
              </a:rPr>
              <a:t>Franzon</a:t>
            </a:r>
            <a:endParaRPr lang="en-US" dirty="0">
              <a:solidFill>
                <a:srgbClr val="000000"/>
              </a:solidFill>
              <a:ea typeface="+mn-ea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1E82176-A547-F94B-AC51-D6E9C882CB88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7233"/>
    </mc:Choice>
    <mc:Fallback xmlns="">
      <p:transition xmlns:p14="http://schemas.microsoft.com/office/powerpoint/2010/main" spd="slow" advTm="67233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925711"/>
            <a:ext cx="9052560" cy="913199"/>
          </a:xfrm>
        </p:spPr>
        <p:txBody>
          <a:bodyPr/>
          <a:lstStyle/>
          <a:p>
            <a:r>
              <a:rPr lang="en-US" dirty="0"/>
              <a:t>Feasibility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2174240"/>
            <a:ext cx="9052560" cy="4429760"/>
          </a:xfrm>
        </p:spPr>
        <p:txBody>
          <a:bodyPr>
            <a:normAutofit/>
          </a:bodyPr>
          <a:lstStyle/>
          <a:p>
            <a:r>
              <a:rPr lang="en-US" dirty="0"/>
              <a:t>Can a 3D-DRAM be used effectively?</a:t>
            </a:r>
          </a:p>
          <a:p>
            <a:r>
              <a:rPr lang="en-US" dirty="0"/>
              <a:t>Can a useful system fit within the 3D stack footprint?</a:t>
            </a:r>
          </a:p>
          <a:p>
            <a:r>
              <a:rPr lang="en-US" dirty="0"/>
              <a:t>How can we control such a system?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358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591"/>
    </mc:Choice>
    <mc:Fallback xmlns="">
      <p:transition xmlns:p14="http://schemas.microsoft.com/office/powerpoint/2010/main" spd="slow" advTm="31591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91808"/>
            <a:ext cx="9052560" cy="1210839"/>
          </a:xfrm>
        </p:spPr>
        <p:txBody>
          <a:bodyPr/>
          <a:lstStyle/>
          <a:p>
            <a:r>
              <a:rPr lang="en-US" dirty="0"/>
              <a:t>Contribution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708574"/>
            <a:ext cx="9052560" cy="5200226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An extensible architecture that can simultaneously process multiple disparate real-time DNNs </a:t>
            </a:r>
          </a:p>
          <a:p>
            <a:pPr lvl="1"/>
            <a:r>
              <a:rPr lang="en-US" dirty="0"/>
              <a:t>with low power and real estate demands</a:t>
            </a:r>
          </a:p>
          <a:p>
            <a:r>
              <a:rPr lang="en-US" dirty="0"/>
              <a:t>Proposed a custom 3D-DRAM providing a ~32X bandwidth benefit compared to standard 3D-DRAM</a:t>
            </a:r>
          </a:p>
          <a:p>
            <a:pPr lvl="1"/>
            <a:r>
              <a:rPr lang="en-US" dirty="0"/>
              <a:t>wider bus and expose more of the page</a:t>
            </a:r>
          </a:p>
          <a:p>
            <a:r>
              <a:rPr lang="en-US" dirty="0"/>
              <a:t>A DNN system solution that employs pure 3DIC technology</a:t>
            </a:r>
          </a:p>
          <a:p>
            <a:pPr lvl="1"/>
            <a:r>
              <a:rPr lang="en-US" dirty="0"/>
              <a:t>providing power and performance benefits of remaining within a 3DIC stack</a:t>
            </a:r>
          </a:p>
          <a:p>
            <a:r>
              <a:rPr lang="en-US" dirty="0"/>
              <a:t>Custom instructions and data structures that facilitate operating directly out of 3D-DRAM</a:t>
            </a:r>
          </a:p>
          <a:p>
            <a:pPr lvl="1"/>
            <a:r>
              <a:rPr lang="en-US" dirty="0"/>
              <a:t>provide the required processing bandwidth by ensuring effective use of the 3D-DRAM</a:t>
            </a:r>
          </a:p>
          <a:p>
            <a:pPr lvl="1"/>
            <a:r>
              <a:rPr lang="en-US" dirty="0"/>
              <a:t>instruction format allow system functions to operate concurrently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4870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603138"/>
            <a:ext cx="9052560" cy="1210839"/>
          </a:xfrm>
        </p:spPr>
        <p:txBody>
          <a:bodyPr/>
          <a:lstStyle/>
          <a:p>
            <a:r>
              <a:rPr lang="en-US" dirty="0"/>
              <a:t>Artificial Neural Networks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729215"/>
            <a:ext cx="9052560" cy="1576798"/>
          </a:xfrm>
        </p:spPr>
        <p:txBody>
          <a:bodyPr>
            <a:normAutofit/>
          </a:bodyPr>
          <a:lstStyle/>
          <a:p>
            <a:r>
              <a:rPr lang="en-US" dirty="0"/>
              <a:t>a network of processing elements inspired by the connectivity and processing observed in the brain</a:t>
            </a:r>
          </a:p>
        </p:txBody>
      </p:sp>
      <p:pic>
        <p:nvPicPr>
          <p:cNvPr id="7" name="Picture 6" descr="simpleANN copy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4778" y="4408695"/>
            <a:ext cx="3890462" cy="2491865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502920" y="4921032"/>
            <a:ext cx="4706667" cy="15767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101882" tIns="50941" rIns="101882" bIns="50941" numCol="1" anchor="t" anchorCtr="0" compatLnSpc="1">
            <a:prstTxWarp prst="textNoShape">
              <a:avLst/>
            </a:prstTxWarp>
            <a:normAutofit fontScale="92500"/>
          </a:bodyPr>
          <a:lstStyle>
            <a:lvl1pPr marL="382059" indent="-382059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1pPr>
            <a:lvl2pPr marL="827795" indent="-318383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2pPr>
            <a:lvl3pPr marL="1273531" indent="-254706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3pPr>
            <a:lvl4pPr marL="1782943" indent="-254706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–"/>
              <a:defRPr sz="18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4pPr>
            <a:lvl5pPr marL="2292355" indent="-254706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»"/>
              <a:defRPr sz="18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5pPr>
            <a:lvl6pPr marL="2801767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11180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20592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30004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 processing elements or neurons are connected together to form a network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6460" y="2832842"/>
            <a:ext cx="1790700" cy="14732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2060" y="2832842"/>
            <a:ext cx="3838314" cy="2160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1466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603138"/>
            <a:ext cx="9052560" cy="1210839"/>
          </a:xfrm>
        </p:spPr>
        <p:txBody>
          <a:bodyPr/>
          <a:lstStyle/>
          <a:p>
            <a:r>
              <a:rPr lang="en-US" dirty="0"/>
              <a:t>Artificial Neural Networks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729215"/>
            <a:ext cx="9052560" cy="5568146"/>
          </a:xfrm>
        </p:spPr>
        <p:txBody>
          <a:bodyPr>
            <a:normAutofit/>
          </a:bodyPr>
          <a:lstStyle/>
          <a:p>
            <a:r>
              <a:rPr lang="en-US" dirty="0"/>
              <a:t>the processing elements fall into two categories</a:t>
            </a:r>
          </a:p>
          <a:p>
            <a:pPr lvl="1"/>
            <a:r>
              <a:rPr lang="en-US" dirty="0"/>
              <a:t>rate based neurons which try to capture the neuron behavior in the form of a number</a:t>
            </a:r>
          </a:p>
          <a:p>
            <a:pPr lvl="2"/>
            <a:r>
              <a:rPr lang="en-US" dirty="0"/>
              <a:t>relatively simple to model</a:t>
            </a:r>
          </a:p>
          <a:p>
            <a:pPr lvl="2"/>
            <a:r>
              <a:rPr lang="en-US" dirty="0"/>
              <a:t>easier to train and have shown high levels of efficacy in many applications</a:t>
            </a:r>
          </a:p>
          <a:p>
            <a:pPr lvl="1"/>
            <a:r>
              <a:rPr lang="en-US" dirty="0"/>
              <a:t>spiking neurons which more closely emulate actual brain behavior</a:t>
            </a:r>
          </a:p>
          <a:p>
            <a:pPr lvl="2"/>
            <a:r>
              <a:rPr lang="en-US" dirty="0"/>
              <a:t>model neural activity in the form of differential equations</a:t>
            </a:r>
          </a:p>
          <a:p>
            <a:pPr lvl="2"/>
            <a:r>
              <a:rPr lang="en-US" dirty="0"/>
              <a:t>require numerical methods to solve although there have been attempts to employ analog circuits</a:t>
            </a:r>
          </a:p>
          <a:p>
            <a:r>
              <a:rPr lang="en-US" dirty="0"/>
              <a:t>In this work we are focusing on rate based ANNs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8886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735816"/>
            <a:ext cx="9052560" cy="1210839"/>
          </a:xfrm>
        </p:spPr>
        <p:txBody>
          <a:bodyPr/>
          <a:lstStyle/>
          <a:p>
            <a:r>
              <a:rPr lang="en-US" dirty="0"/>
              <a:t>Artificial Neural Networks</a:t>
            </a:r>
            <a:br>
              <a:rPr lang="en-US" dirty="0"/>
            </a:br>
            <a:r>
              <a:rPr lang="en-US" dirty="0"/>
              <a:t>Rate-based</a:t>
            </a:r>
          </a:p>
        </p:txBody>
      </p:sp>
      <p:pic>
        <p:nvPicPr>
          <p:cNvPr id="4" name="Content Placeholder 3" descr="RateBasedNeuralNetwork.pdf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983" b="1736"/>
          <a:stretch/>
        </p:blipFill>
        <p:spPr>
          <a:xfrm>
            <a:off x="1251080" y="2327623"/>
            <a:ext cx="7631153" cy="4713857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sp>
        <p:nvSpPr>
          <p:cNvPr id="3" name="Rectangular Callout 2"/>
          <p:cNvSpPr/>
          <p:nvPr/>
        </p:nvSpPr>
        <p:spPr>
          <a:xfrm>
            <a:off x="863600" y="5418430"/>
            <a:ext cx="1137920" cy="751840"/>
          </a:xfrm>
          <a:prstGeom prst="wedgeRectCallout">
            <a:avLst>
              <a:gd name="adj1" fmla="val 110246"/>
              <a:gd name="adj2" fmla="val -144929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Information stored in connection weights</a:t>
            </a:r>
          </a:p>
        </p:txBody>
      </p:sp>
      <p:sp>
        <p:nvSpPr>
          <p:cNvPr id="6" name="Rectangular Callout 5"/>
          <p:cNvSpPr/>
          <p:nvPr/>
        </p:nvSpPr>
        <p:spPr>
          <a:xfrm flipH="1">
            <a:off x="8195393" y="5618480"/>
            <a:ext cx="1373679" cy="551790"/>
          </a:xfrm>
          <a:prstGeom prst="wedgeRectCallout">
            <a:avLst>
              <a:gd name="adj1" fmla="val 22764"/>
              <a:gd name="adj2" fmla="val -33114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Output of network is class probability or a value</a:t>
            </a:r>
          </a:p>
        </p:txBody>
      </p:sp>
      <p:sp>
        <p:nvSpPr>
          <p:cNvPr id="7" name="Rectangular Callout 6"/>
          <p:cNvSpPr/>
          <p:nvPr/>
        </p:nvSpPr>
        <p:spPr>
          <a:xfrm>
            <a:off x="1584960" y="1798058"/>
            <a:ext cx="1435657" cy="413249"/>
          </a:xfrm>
          <a:prstGeom prst="wedgeRectCallout">
            <a:avLst>
              <a:gd name="adj1" fmla="val 134187"/>
              <a:gd name="adj2" fmla="val 20043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Output of neuron is fixed value</a:t>
            </a:r>
          </a:p>
        </p:txBody>
      </p:sp>
      <p:sp>
        <p:nvSpPr>
          <p:cNvPr id="8" name="Rectangular Callout 7"/>
          <p:cNvSpPr/>
          <p:nvPr/>
        </p:nvSpPr>
        <p:spPr>
          <a:xfrm>
            <a:off x="7045960" y="1798058"/>
            <a:ext cx="1975474" cy="545820"/>
          </a:xfrm>
          <a:prstGeom prst="wedgeRectCallout">
            <a:avLst>
              <a:gd name="adj1" fmla="val -174425"/>
              <a:gd name="adj2" fmla="val 182944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Multiple layers of neurons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Outputs of each layer feeds next layer</a:t>
            </a:r>
          </a:p>
        </p:txBody>
      </p:sp>
    </p:spTree>
    <p:extLst>
      <p:ext uri="{BB962C8B-B14F-4D97-AF65-F5344CB8AC3E}">
        <p14:creationId xmlns:p14="http://schemas.microsoft.com/office/powerpoint/2010/main" val="12240302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Artificial Neural Networks</a:t>
            </a:r>
            <a:br>
              <a:rPr lang="en-US" dirty="0"/>
            </a:br>
            <a:r>
              <a:rPr lang="en-US" dirty="0"/>
              <a:t>Rate-based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pic>
        <p:nvPicPr>
          <p:cNvPr id="5" name="Picture 4" descr="fullDN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199" y="3151506"/>
            <a:ext cx="9603529" cy="2781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5737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98888"/>
            <a:ext cx="9052560" cy="1210839"/>
          </a:xfrm>
        </p:spPr>
        <p:txBody>
          <a:bodyPr/>
          <a:lstStyle/>
          <a:p>
            <a:r>
              <a:rPr lang="en-US" dirty="0"/>
              <a:t>Summary :</a:t>
            </a:r>
            <a:br>
              <a:rPr lang="en-US" dirty="0"/>
            </a:br>
            <a:r>
              <a:rPr lang="en-US" dirty="0"/>
              <a:t>Target application and ANN type’s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2021840"/>
            <a:ext cx="9052560" cy="5293360"/>
          </a:xfrm>
        </p:spPr>
        <p:txBody>
          <a:bodyPr>
            <a:normAutofit/>
          </a:bodyPr>
          <a:lstStyle/>
          <a:p>
            <a:r>
              <a:rPr lang="en-US" dirty="0"/>
              <a:t>Embedded systems</a:t>
            </a:r>
          </a:p>
          <a:p>
            <a:pPr lvl="1"/>
            <a:r>
              <a:rPr lang="en-US" dirty="0"/>
              <a:t>not cloud based</a:t>
            </a:r>
          </a:p>
          <a:p>
            <a:pPr lvl="1"/>
            <a:r>
              <a:rPr lang="en-US" dirty="0"/>
              <a:t>assumes multiple tasks are being performed</a:t>
            </a:r>
          </a:p>
          <a:p>
            <a:pPr lvl="1"/>
            <a:r>
              <a:rPr lang="en-US" dirty="0"/>
              <a:t>requires multiple disparate ANNs</a:t>
            </a:r>
          </a:p>
          <a:p>
            <a:pPr lvl="1"/>
            <a:r>
              <a:rPr lang="en-US" dirty="0"/>
              <a:t>inference only</a:t>
            </a:r>
          </a:p>
          <a:p>
            <a:r>
              <a:rPr lang="en-US" dirty="0"/>
              <a:t>This work has focused on support for:</a:t>
            </a:r>
          </a:p>
          <a:p>
            <a:pPr lvl="1"/>
            <a:r>
              <a:rPr lang="en-US" dirty="0"/>
              <a:t>Classifiers</a:t>
            </a:r>
          </a:p>
          <a:p>
            <a:pPr lvl="1"/>
            <a:r>
              <a:rPr lang="en-US" dirty="0"/>
              <a:t>function approximators</a:t>
            </a:r>
          </a:p>
          <a:p>
            <a:pPr lvl="1"/>
            <a:r>
              <a:rPr lang="en-US" dirty="0"/>
              <a:t>fully- and locally-connected DNNs</a:t>
            </a:r>
          </a:p>
          <a:p>
            <a:pPr lvl="1"/>
            <a:r>
              <a:rPr lang="en-US" dirty="0"/>
              <a:t>can be extended to support LSTMs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652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Title 1"/>
          <p:cNvSpPr>
            <a:spLocks noGrp="1"/>
          </p:cNvSpPr>
          <p:nvPr>
            <p:ph type="ctrTitle"/>
          </p:nvPr>
        </p:nvSpPr>
        <p:spPr>
          <a:xfrm>
            <a:off x="754380" y="621861"/>
            <a:ext cx="8549640" cy="1013749"/>
          </a:xfrm>
        </p:spPr>
        <p:txBody>
          <a:bodyPr/>
          <a:lstStyle/>
          <a:p>
            <a:r>
              <a:rPr lang="en-US" dirty="0">
                <a:latin typeface="Arial" charset="0"/>
              </a:rPr>
              <a:t>State-of-the-art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5924" y="1677990"/>
            <a:ext cx="8968741" cy="5121411"/>
          </a:xfrm>
        </p:spPr>
        <p:txBody>
          <a:bodyPr rtlCol="0">
            <a:normAutofit fontScale="92500"/>
          </a:bodyPr>
          <a:lstStyle/>
          <a:p>
            <a:pPr marL="382059" indent="-382059" algn="l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dirty="0">
                <a:solidFill>
                  <a:srgbClr val="000000"/>
                </a:solidFill>
                <a:ea typeface="+mn-ea"/>
                <a:cs typeface="Monaco"/>
              </a:rPr>
              <a:t>Current implementations either use GPU’s or low capacity ASIC implementations</a:t>
            </a:r>
          </a:p>
          <a:p>
            <a:pPr marL="382059" indent="-382059" algn="l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dirty="0">
                <a:solidFill>
                  <a:srgbClr val="000000"/>
                </a:solidFill>
                <a:ea typeface="+mn-ea"/>
                <a:cs typeface="Monaco"/>
              </a:rPr>
              <a:t>GPU’s are typically general purpose devices and consume high power</a:t>
            </a:r>
          </a:p>
          <a:p>
            <a:pPr marL="891471" lvl="1" indent="-382059" algn="l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dirty="0">
                <a:solidFill>
                  <a:srgbClr val="000000"/>
                </a:solidFill>
                <a:ea typeface="+mn-ea"/>
                <a:cs typeface="Monaco"/>
              </a:rPr>
              <a:t>GPU’s do lend themselves to convolution when weights are shared</a:t>
            </a:r>
          </a:p>
          <a:p>
            <a:pPr marL="891471" lvl="1" indent="-382059" algn="l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dirty="0">
                <a:solidFill>
                  <a:srgbClr val="000000"/>
                </a:solidFill>
                <a:ea typeface="+mn-ea"/>
                <a:cs typeface="Monaco"/>
              </a:rPr>
              <a:t>ASICs almost always provide performance improvements</a:t>
            </a:r>
          </a:p>
          <a:p>
            <a:pPr marL="382059" indent="-382059" algn="l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dirty="0">
                <a:solidFill>
                  <a:srgbClr val="000000"/>
                </a:solidFill>
                <a:ea typeface="+mn-ea"/>
                <a:cs typeface="Monaco"/>
              </a:rPr>
              <a:t>ASIC implementations target larger networks by using multiple devices</a:t>
            </a:r>
          </a:p>
          <a:p>
            <a:pPr marL="891471" lvl="1" indent="-382059" algn="l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dirty="0">
                <a:solidFill>
                  <a:srgbClr val="000000"/>
                </a:solidFill>
                <a:ea typeface="+mn-ea"/>
                <a:cs typeface="Monaco"/>
              </a:rPr>
              <a:t>usually assume local SRAM which limits network size</a:t>
            </a:r>
          </a:p>
          <a:p>
            <a:pPr marL="891471" lvl="1" indent="-382059" algn="l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dirty="0">
                <a:solidFill>
                  <a:srgbClr val="000000"/>
                </a:solidFill>
                <a:ea typeface="+mn-ea"/>
                <a:cs typeface="Monaco"/>
              </a:rPr>
              <a:t>some/most implementations target specific NN’s, usually CNNs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1E82176-A547-F94B-AC51-D6E9C882CB88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5930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693538"/>
            <a:ext cx="9052560" cy="1210839"/>
          </a:xfrm>
        </p:spPr>
        <p:txBody>
          <a:bodyPr/>
          <a:lstStyle/>
          <a:p>
            <a:r>
              <a:rPr lang="en-US" dirty="0"/>
              <a:t>State of the Art</a:t>
            </a:r>
            <a:br>
              <a:rPr lang="en-US" dirty="0"/>
            </a:br>
            <a:r>
              <a:rPr lang="en-US" dirty="0"/>
              <a:t>ASIC’s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792258"/>
            <a:ext cx="9052560" cy="3517371"/>
          </a:xfrm>
        </p:spPr>
        <p:txBody>
          <a:bodyPr/>
          <a:lstStyle/>
          <a:p>
            <a:r>
              <a:rPr lang="en-US" dirty="0"/>
              <a:t>ASIC’s</a:t>
            </a:r>
          </a:p>
        </p:txBody>
      </p:sp>
      <p:pic>
        <p:nvPicPr>
          <p:cNvPr id="4" name="Picture 3" descr="NeuroCubeBlockDiagr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4137" y="2563702"/>
            <a:ext cx="2317203" cy="2500981"/>
          </a:xfrm>
          <a:prstGeom prst="rect">
            <a:avLst/>
          </a:prstGeom>
        </p:spPr>
      </p:pic>
      <p:pic>
        <p:nvPicPr>
          <p:cNvPr id="5" name="Picture 4" descr="EyerissBlockDiagr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087" y="5319106"/>
            <a:ext cx="3602660" cy="1930657"/>
          </a:xfrm>
          <a:prstGeom prst="rect">
            <a:avLst/>
          </a:prstGeom>
        </p:spPr>
      </p:pic>
      <p:pic>
        <p:nvPicPr>
          <p:cNvPr id="6" name="Picture 5" descr="kim2016neurocube_fig4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9301" y="2764947"/>
            <a:ext cx="2190834" cy="213765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718597" y="6131910"/>
            <a:ext cx="1320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Eyeriss</a:t>
            </a:r>
            <a:r>
              <a:rPr lang="en-US" baseline="30000" dirty="0"/>
              <a:t>[Che16]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28563" y="3698007"/>
            <a:ext cx="1741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NeuroCube</a:t>
            </a:r>
            <a:r>
              <a:rPr lang="en-US" baseline="30000" dirty="0"/>
              <a:t>[Kim16]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6099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646080"/>
            <a:ext cx="9052560" cy="1210839"/>
          </a:xfrm>
        </p:spPr>
        <p:txBody>
          <a:bodyPr/>
          <a:lstStyle/>
          <a:p>
            <a:r>
              <a:rPr lang="en-US" dirty="0"/>
              <a:t>State of the Art</a:t>
            </a:r>
            <a:br>
              <a:rPr lang="en-US" dirty="0"/>
            </a:br>
            <a:r>
              <a:rPr lang="en-US" dirty="0"/>
              <a:t>ASIC’s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973593"/>
            <a:ext cx="9052560" cy="5314973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NeuroCube</a:t>
            </a:r>
            <a:r>
              <a:rPr lang="en-US" baseline="30000" dirty="0"/>
              <a:t>1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uses HMC 3D-DRAM but dependence on SRAM limits support to CNNs</a:t>
            </a:r>
          </a:p>
          <a:p>
            <a:r>
              <a:rPr lang="en-US" dirty="0"/>
              <a:t>Eyeriss</a:t>
            </a:r>
            <a:r>
              <a:rPr lang="en-US" baseline="30000" dirty="0"/>
              <a:t>2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discusses DRAM accesses but their focus is on the convolution operation</a:t>
            </a:r>
          </a:p>
          <a:p>
            <a:pPr lvl="1"/>
            <a:r>
              <a:rPr lang="en-US" dirty="0"/>
              <a:t>supports CNN convolution operation only</a:t>
            </a:r>
          </a:p>
          <a:p>
            <a:r>
              <a:rPr lang="en-US" dirty="0"/>
              <a:t>NnSP</a:t>
            </a:r>
            <a:r>
              <a:rPr lang="en-US" baseline="30000" dirty="0"/>
              <a:t>3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uses cache between DRAM and 8Mb SRAM and will be limited by DRAM bandwidth</a:t>
            </a:r>
          </a:p>
          <a:p>
            <a:pPr lvl="1"/>
            <a:r>
              <a:rPr lang="en-US" dirty="0"/>
              <a:t>does not discuss multi-devices</a:t>
            </a:r>
          </a:p>
          <a:p>
            <a:r>
              <a:rPr lang="en-US" dirty="0"/>
              <a:t>Neuflow</a:t>
            </a:r>
            <a:r>
              <a:rPr lang="en-US" baseline="30000" dirty="0"/>
              <a:t>4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limits their support to CNNs and in the case of Eyeriss only supports the convolution</a:t>
            </a:r>
          </a:p>
          <a:p>
            <a:pPr lvl="1"/>
            <a:r>
              <a:rPr lang="en-US" dirty="0"/>
              <a:t>will not support locally-connected ANNs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02920" y="7278406"/>
            <a:ext cx="3795002" cy="413808"/>
          </a:xfrm>
        </p:spPr>
        <p:txBody>
          <a:bodyPr/>
          <a:lstStyle/>
          <a:p>
            <a:pPr algn="l">
              <a:defRPr/>
            </a:pPr>
            <a:r>
              <a:rPr lang="en-US" baseline="30000" dirty="0"/>
              <a:t>1</a:t>
            </a:r>
            <a:r>
              <a:rPr lang="en-US" dirty="0"/>
              <a:t> [Kim16], </a:t>
            </a:r>
            <a:r>
              <a:rPr lang="en-US" baseline="30000" dirty="0"/>
              <a:t>2</a:t>
            </a:r>
            <a:r>
              <a:rPr lang="en-US" dirty="0"/>
              <a:t> [Che16], </a:t>
            </a:r>
            <a:r>
              <a:rPr lang="en-US" baseline="30000" dirty="0"/>
              <a:t>3</a:t>
            </a:r>
            <a:r>
              <a:rPr lang="en-US" dirty="0"/>
              <a:t> [Esm05], </a:t>
            </a:r>
            <a:r>
              <a:rPr lang="en-US" baseline="30000" dirty="0"/>
              <a:t>4</a:t>
            </a:r>
            <a:r>
              <a:rPr lang="en-US" dirty="0"/>
              <a:t> [Far11]</a:t>
            </a:r>
          </a:p>
        </p:txBody>
      </p:sp>
    </p:spTree>
    <p:extLst>
      <p:ext uri="{BB962C8B-B14F-4D97-AF65-F5344CB8AC3E}">
        <p14:creationId xmlns:p14="http://schemas.microsoft.com/office/powerpoint/2010/main" val="2351685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593659"/>
            <a:ext cx="9052560" cy="1210839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831890"/>
            <a:ext cx="9052560" cy="5371975"/>
          </a:xfrm>
        </p:spPr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What are artificial Neural networks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Target application and ANN type’s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State-of-the-art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System Architecture</a:t>
            </a:r>
          </a:p>
          <a:p>
            <a:pPr marL="960086" lvl="1" indent="-514350"/>
            <a:r>
              <a:rPr lang="en-US" dirty="0"/>
              <a:t>Problem</a:t>
            </a:r>
          </a:p>
          <a:p>
            <a:pPr marL="960086" lvl="1" indent="-514350"/>
            <a:r>
              <a:rPr lang="en-US" dirty="0"/>
              <a:t>Solution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System details</a:t>
            </a:r>
          </a:p>
          <a:p>
            <a:pPr marL="960086" lvl="1" indent="-514350"/>
            <a:r>
              <a:rPr lang="en-US" dirty="0"/>
              <a:t>3DIC DRAM and data structures</a:t>
            </a:r>
          </a:p>
          <a:p>
            <a:pPr marL="960086" lvl="1" indent="-514350"/>
            <a:r>
              <a:rPr lang="en-US" dirty="0"/>
              <a:t>3D Bus</a:t>
            </a:r>
          </a:p>
          <a:p>
            <a:pPr marL="960086" lvl="1" indent="-514350"/>
            <a:r>
              <a:rPr lang="en-US" dirty="0"/>
              <a:t>Manager</a:t>
            </a:r>
          </a:p>
          <a:p>
            <a:pPr marL="960086" lvl="1" indent="-514350"/>
            <a:r>
              <a:rPr lang="en-US" dirty="0"/>
              <a:t>Processing engine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Results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Summary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5674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646080"/>
            <a:ext cx="9052560" cy="1210839"/>
          </a:xfrm>
        </p:spPr>
        <p:txBody>
          <a:bodyPr/>
          <a:lstStyle/>
          <a:p>
            <a:r>
              <a:rPr lang="en-US" dirty="0"/>
              <a:t>More recent </a:t>
            </a:r>
            <a:br>
              <a:rPr lang="en-US" dirty="0"/>
            </a:br>
            <a:r>
              <a:rPr lang="en-US" dirty="0"/>
              <a:t>State of the Art</a:t>
            </a:r>
            <a:br>
              <a:rPr lang="en-US" dirty="0"/>
            </a:br>
            <a:r>
              <a:rPr lang="en-US" dirty="0"/>
              <a:t>ASIC’s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973593"/>
            <a:ext cx="9052560" cy="5314973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/>
              <a:t>NeuroStream</a:t>
            </a:r>
            <a:endParaRPr lang="en-US" dirty="0"/>
          </a:p>
          <a:p>
            <a:pPr lvl="1"/>
            <a:r>
              <a:rPr lang="en-US" dirty="0"/>
              <a:t>acknowledges DRAM is required for useful DNNs</a:t>
            </a:r>
          </a:p>
          <a:p>
            <a:pPr lvl="1"/>
            <a:r>
              <a:rPr lang="en-US" dirty="0"/>
              <a:t>uses HBM 3D-DRAM along with local SRAM</a:t>
            </a:r>
          </a:p>
          <a:p>
            <a:pPr lvl="1"/>
            <a:r>
              <a:rPr lang="en-US" dirty="0"/>
              <a:t>depends on SRAM for performance</a:t>
            </a:r>
          </a:p>
          <a:p>
            <a:r>
              <a:rPr lang="en-US" dirty="0"/>
              <a:t>Google TPU </a:t>
            </a:r>
          </a:p>
          <a:p>
            <a:pPr marL="852312" lvl="1" indent="-342900"/>
            <a:r>
              <a:rPr lang="en-US" dirty="0"/>
              <a:t>assumes large levels of batch processing</a:t>
            </a:r>
          </a:p>
          <a:p>
            <a:pPr marL="852312" lvl="1" indent="-342900"/>
            <a:r>
              <a:rPr lang="en-US" dirty="0"/>
              <a:t>8-bit processing</a:t>
            </a:r>
          </a:p>
          <a:p>
            <a:pPr marL="852312" lvl="1" indent="-342900"/>
            <a:r>
              <a:rPr lang="en-US" dirty="0"/>
              <a:t>fully-connected NNs represent very high percentage</a:t>
            </a:r>
          </a:p>
          <a:p>
            <a:pPr marL="852312" lvl="1" indent="-342900"/>
            <a:r>
              <a:rPr lang="en-US" dirty="0"/>
              <a:t>acknowledges performance degradation using fully-connected</a:t>
            </a:r>
          </a:p>
          <a:p>
            <a:r>
              <a:rPr lang="en-US" dirty="0" err="1"/>
              <a:t>DaDiannao</a:t>
            </a:r>
            <a:endParaRPr lang="en-US" dirty="0"/>
          </a:p>
          <a:p>
            <a:pPr marL="852312" lvl="1" indent="-342900"/>
            <a:r>
              <a:rPr lang="en-US" dirty="0"/>
              <a:t>uses embedded DRAM but still requires up to 64 for useful DNNs</a:t>
            </a:r>
          </a:p>
          <a:p>
            <a:pPr marL="852312" lvl="1" indent="-342900"/>
            <a:r>
              <a:rPr lang="en-US" dirty="0"/>
              <a:t>high internal bandwidth but dissipates high power when scaling to useful-sized ANNs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02920" y="7278406"/>
            <a:ext cx="3795002" cy="413808"/>
          </a:xfrm>
        </p:spPr>
        <p:txBody>
          <a:bodyPr/>
          <a:lstStyle/>
          <a:p>
            <a:pPr algn="l">
              <a:defRPr/>
            </a:pPr>
            <a:r>
              <a:rPr lang="en-US" baseline="30000" dirty="0"/>
              <a:t>1</a:t>
            </a:r>
            <a:r>
              <a:rPr lang="en-US" dirty="0"/>
              <a:t> [Kim16], </a:t>
            </a:r>
            <a:r>
              <a:rPr lang="en-US" baseline="30000" dirty="0"/>
              <a:t>2</a:t>
            </a:r>
            <a:r>
              <a:rPr lang="en-US" dirty="0"/>
              <a:t> [Che16], </a:t>
            </a:r>
            <a:r>
              <a:rPr lang="en-US" baseline="30000" dirty="0"/>
              <a:t>3</a:t>
            </a:r>
            <a:r>
              <a:rPr lang="en-US" dirty="0"/>
              <a:t> [Esm05], </a:t>
            </a:r>
            <a:r>
              <a:rPr lang="en-US" baseline="30000" dirty="0"/>
              <a:t>4</a:t>
            </a:r>
            <a:r>
              <a:rPr lang="en-US" dirty="0"/>
              <a:t> [Far11]</a:t>
            </a:r>
          </a:p>
        </p:txBody>
      </p:sp>
    </p:spTree>
    <p:extLst>
      <p:ext uri="{BB962C8B-B14F-4D97-AF65-F5344CB8AC3E}">
        <p14:creationId xmlns:p14="http://schemas.microsoft.com/office/powerpoint/2010/main" val="6929493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646080"/>
            <a:ext cx="9052560" cy="1210839"/>
          </a:xfrm>
        </p:spPr>
        <p:txBody>
          <a:bodyPr/>
          <a:lstStyle/>
          <a:p>
            <a:r>
              <a:rPr lang="en-US" dirty="0"/>
              <a:t>State of the Art</a:t>
            </a:r>
            <a:br>
              <a:rPr lang="en-US" dirty="0"/>
            </a:br>
            <a:r>
              <a:rPr lang="en-US" dirty="0"/>
              <a:t>GPU’s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972911"/>
            <a:ext cx="9052560" cy="4836806"/>
          </a:xfrm>
        </p:spPr>
        <p:txBody>
          <a:bodyPr/>
          <a:lstStyle/>
          <a:p>
            <a:r>
              <a:rPr lang="en-US" dirty="0"/>
              <a:t>GPU’s target the general market and employ infrastructures not necessary for NN implementation</a:t>
            </a:r>
          </a:p>
          <a:p>
            <a:pPr lvl="1"/>
            <a:r>
              <a:rPr lang="en-US" dirty="0"/>
              <a:t>we associate power of GPU solution ~100-200W</a:t>
            </a:r>
          </a:p>
          <a:p>
            <a:pPr lvl="1"/>
            <a:r>
              <a:rPr lang="en-US" dirty="0"/>
              <a:t>Will still be limited by memory bandwidth although they are starting to utilize 3D-DRAM</a:t>
            </a:r>
          </a:p>
          <a:p>
            <a:pPr lvl="1"/>
            <a:r>
              <a:rPr lang="en-US" dirty="0"/>
              <a:t>general purpose architecture makes it hard/impossible to make full use of theoretical performance</a:t>
            </a:r>
          </a:p>
        </p:txBody>
      </p:sp>
      <p:pic>
        <p:nvPicPr>
          <p:cNvPr id="4" name="Picture 3" descr="table showing max vs actual performance of GPU running ConvNe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3980" y="5018995"/>
            <a:ext cx="3514540" cy="198446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500674" y="6778997"/>
            <a:ext cx="7078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[Far11]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6500674" y="5344115"/>
            <a:ext cx="778074" cy="418807"/>
          </a:xfrm>
          <a:prstGeom prst="roundRect">
            <a:avLst/>
          </a:prstGeom>
          <a:solidFill>
            <a:schemeClr val="accent6">
              <a:alpha val="28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8400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47567"/>
            <a:ext cx="9052560" cy="1210839"/>
          </a:xfrm>
        </p:spPr>
        <p:txBody>
          <a:bodyPr/>
          <a:lstStyle/>
          <a:p>
            <a:r>
              <a:rPr lang="en-US" dirty="0"/>
              <a:t>State of the Art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522009"/>
            <a:ext cx="9052560" cy="4820608"/>
          </a:xfrm>
        </p:spPr>
        <p:txBody>
          <a:bodyPr/>
          <a:lstStyle/>
          <a:p>
            <a:r>
              <a:rPr lang="en-US" dirty="0"/>
              <a:t>Current state-of-the art ASIC’s and GPU’s do not provide the capacity and efficiency to provide a solution requiring multiple useful disparate ANN’s to be computed in real-time</a:t>
            </a:r>
          </a:p>
          <a:p>
            <a:pPr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dirty="0"/>
              <a:t> </a:t>
            </a:r>
            <a:r>
              <a:rPr lang="en-US" dirty="0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cs typeface="Monaco"/>
              </a:rPr>
              <a:t>Goldilocks principle</a:t>
            </a:r>
          </a:p>
          <a:p>
            <a:pPr marL="891471" lvl="1" indent="-382059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dirty="0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cs typeface="Monaco"/>
              </a:rPr>
              <a:t>need balance of bandwidth and storage</a:t>
            </a:r>
          </a:p>
          <a:p>
            <a:pPr marL="891471" lvl="1" indent="-382059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dirty="0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cs typeface="Monaco"/>
              </a:rPr>
              <a:t>need to read all parameters in sample time for real-time processing</a:t>
            </a:r>
          </a:p>
          <a:p>
            <a:pPr marL="891471" lvl="1" indent="-382059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dirty="0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cs typeface="Monaco"/>
              </a:rPr>
              <a:t>currently bandwidth too low or too high for SOA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1656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Title 1"/>
          <p:cNvSpPr>
            <a:spLocks noGrp="1"/>
          </p:cNvSpPr>
          <p:nvPr>
            <p:ph type="ctrTitle"/>
          </p:nvPr>
        </p:nvSpPr>
        <p:spPr>
          <a:xfrm>
            <a:off x="445924" y="621861"/>
            <a:ext cx="8968741" cy="1013749"/>
          </a:xfrm>
        </p:spPr>
        <p:txBody>
          <a:bodyPr/>
          <a:lstStyle/>
          <a:p>
            <a:r>
              <a:rPr lang="en-US" dirty="0">
                <a:latin typeface="Arial" charset="0"/>
              </a:rPr>
              <a:t>System Requirements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1E82176-A547-F94B-AC51-D6E9C882CB88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6739" y="1728790"/>
            <a:ext cx="8968741" cy="5121411"/>
          </a:xfrm>
        </p:spPr>
        <p:txBody>
          <a:bodyPr rtlCol="0">
            <a:normAutofit fontScale="92500" lnSpcReduction="20000"/>
          </a:bodyPr>
          <a:lstStyle/>
          <a:p>
            <a:pPr marL="382059" indent="-382059" algn="l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dirty="0">
                <a:solidFill>
                  <a:srgbClr val="000000"/>
                </a:solidFill>
                <a:ea typeface="+mn-ea"/>
                <a:cs typeface="Monaco"/>
              </a:rPr>
              <a:t>System solution requiring multiple NN’s</a:t>
            </a:r>
          </a:p>
          <a:p>
            <a:pPr marL="891471" lvl="1" indent="-382059" algn="l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dirty="0">
                <a:solidFill>
                  <a:srgbClr val="000000"/>
                </a:solidFill>
                <a:ea typeface="+mn-ea"/>
                <a:cs typeface="Monaco"/>
              </a:rPr>
              <a:t>~8GB of memory</a:t>
            </a:r>
            <a:r>
              <a:rPr lang="en-US" dirty="0">
                <a:solidFill>
                  <a:srgbClr val="000000"/>
                </a:solidFill>
                <a:cs typeface="Monaco"/>
              </a:rPr>
              <a:t> for baseline ANN</a:t>
            </a:r>
            <a:endParaRPr lang="en-US" dirty="0">
              <a:solidFill>
                <a:srgbClr val="000000"/>
              </a:solidFill>
              <a:ea typeface="+mn-ea"/>
              <a:cs typeface="Monaco"/>
            </a:endParaRPr>
          </a:p>
          <a:p>
            <a:pPr marL="891471" lvl="1" indent="-382059" algn="l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dirty="0">
                <a:solidFill>
                  <a:srgbClr val="000000"/>
                </a:solidFill>
                <a:ea typeface="+mn-ea"/>
                <a:cs typeface="Monaco"/>
              </a:rPr>
              <a:t>real-time processing : </a:t>
            </a:r>
            <a:r>
              <a:rPr lang="en-US" dirty="0">
                <a:solidFill>
                  <a:srgbClr val="000000"/>
                </a:solidFill>
                <a:cs typeface="Monaco"/>
              </a:rPr>
              <a:t>~16mS (60 frames/sec)</a:t>
            </a:r>
            <a:endParaRPr lang="en-US" dirty="0">
              <a:solidFill>
                <a:srgbClr val="000000"/>
              </a:solidFill>
              <a:ea typeface="+mn-ea"/>
              <a:cs typeface="Monaco"/>
            </a:endParaRPr>
          </a:p>
          <a:p>
            <a:pPr marL="891471" lvl="1" indent="-382059" algn="l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dirty="0">
                <a:solidFill>
                  <a:srgbClr val="000000"/>
                </a:solidFill>
                <a:cs typeface="Monaco"/>
              </a:rPr>
              <a:t>~26Tbps memory bandwidth for baseline ANN</a:t>
            </a:r>
            <a:endParaRPr lang="en-US" dirty="0">
              <a:solidFill>
                <a:srgbClr val="000000"/>
              </a:solidFill>
              <a:ea typeface="+mn-ea"/>
              <a:cs typeface="Monaco"/>
            </a:endParaRPr>
          </a:p>
          <a:p>
            <a:pPr marL="382059" indent="-382059" algn="l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dirty="0">
                <a:solidFill>
                  <a:srgbClr val="000000"/>
                </a:solidFill>
                <a:ea typeface="+mn-ea"/>
                <a:cs typeface="Monaco"/>
              </a:rPr>
              <a:t>Current 3D-DRAM memory technology bandwidth</a:t>
            </a:r>
          </a:p>
          <a:p>
            <a:pPr marL="891471" lvl="1" indent="-382059" algn="l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dirty="0">
                <a:ln w="1905"/>
                <a:solidFill>
                  <a:schemeClr val="tx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ea typeface="+mn-ea"/>
                <a:cs typeface="Monaco"/>
              </a:rPr>
              <a:t>HMC – SERDES~2Tbps </a:t>
            </a:r>
            <a:r>
              <a:rPr lang="mr-IN" dirty="0">
                <a:ln w="1905"/>
                <a:solidFill>
                  <a:schemeClr val="tx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ea typeface="+mn-ea"/>
                <a:cs typeface="Monaco"/>
              </a:rPr>
              <a:t>–</a:t>
            </a:r>
            <a:r>
              <a:rPr lang="en-US" dirty="0">
                <a:ln w="1905"/>
                <a:solidFill>
                  <a:schemeClr val="tx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ea typeface="+mn-ea"/>
                <a:cs typeface="Monaco"/>
              </a:rPr>
              <a:t> too low</a:t>
            </a:r>
          </a:p>
          <a:p>
            <a:pPr marL="891471" lvl="1" indent="-382059" algn="l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dirty="0">
                <a:ln w="1905"/>
                <a:solidFill>
                  <a:schemeClr val="tx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ea typeface="+mn-ea"/>
                <a:cs typeface="Monaco"/>
              </a:rPr>
              <a:t>HBM – wide DDR ~2Tbps </a:t>
            </a:r>
            <a:r>
              <a:rPr lang="mr-IN" dirty="0">
                <a:ln w="1905"/>
                <a:solidFill>
                  <a:schemeClr val="tx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ea typeface="+mn-ea"/>
                <a:cs typeface="Monaco"/>
              </a:rPr>
              <a:t>–</a:t>
            </a:r>
            <a:r>
              <a:rPr lang="en-US" dirty="0">
                <a:ln w="1905"/>
                <a:solidFill>
                  <a:schemeClr val="tx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ea typeface="+mn-ea"/>
                <a:cs typeface="Monaco"/>
              </a:rPr>
              <a:t> too low</a:t>
            </a:r>
          </a:p>
          <a:p>
            <a:pPr marL="891471" lvl="1" indent="-382059" algn="l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dirty="0">
                <a:ln w="1905"/>
                <a:solidFill>
                  <a:schemeClr val="tx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ea typeface="+mn-ea"/>
                <a:cs typeface="Monaco"/>
              </a:rPr>
              <a:t>Tezzaron DiRAM4 – wide DDR – 4Tbps </a:t>
            </a:r>
            <a:r>
              <a:rPr lang="mr-IN" dirty="0">
                <a:ln w="1905"/>
                <a:solidFill>
                  <a:schemeClr val="tx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ea typeface="+mn-ea"/>
                <a:cs typeface="Monaco"/>
              </a:rPr>
              <a:t>–</a:t>
            </a:r>
            <a:r>
              <a:rPr lang="en-US" dirty="0">
                <a:ln w="1905"/>
                <a:solidFill>
                  <a:schemeClr val="tx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ea typeface="+mn-ea"/>
                <a:cs typeface="Monaco"/>
              </a:rPr>
              <a:t> too low</a:t>
            </a:r>
          </a:p>
          <a:p>
            <a:pPr marL="382059" indent="-382059" algn="l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dirty="0">
                <a:ln w="1905"/>
                <a:solidFill>
                  <a:schemeClr val="tx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ea typeface="+mn-ea"/>
                <a:cs typeface="Monaco"/>
              </a:rPr>
              <a:t>Propose Customized DiRAM4</a:t>
            </a:r>
          </a:p>
          <a:p>
            <a:pPr marL="891471" lvl="1" indent="-382059" algn="l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dirty="0">
                <a:ln w="1905"/>
                <a:solidFill>
                  <a:schemeClr val="tx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ea typeface="+mn-ea"/>
                <a:cs typeface="Monaco"/>
              </a:rPr>
              <a:t>expose more of the page</a:t>
            </a:r>
          </a:p>
          <a:p>
            <a:pPr marL="891471" lvl="1" indent="-382059" algn="l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dirty="0">
                <a:ln w="1905"/>
                <a:solidFill>
                  <a:schemeClr val="tx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ea typeface="+mn-ea"/>
                <a:cs typeface="Monaco"/>
              </a:rPr>
              <a:t>take advantage of high density TSVs</a:t>
            </a:r>
          </a:p>
        </p:txBody>
      </p:sp>
    </p:spTree>
    <p:extLst>
      <p:ext uri="{BB962C8B-B14F-4D97-AF65-F5344CB8AC3E}">
        <p14:creationId xmlns:p14="http://schemas.microsoft.com/office/powerpoint/2010/main" val="25150526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502920" y="1701115"/>
            <a:ext cx="9052560" cy="55937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101882" tIns="50941" rIns="101882" bIns="50941" numCol="1" anchor="t" anchorCtr="0" compatLnSpc="1">
            <a:prstTxWarp prst="textNoShape">
              <a:avLst/>
            </a:prstTxWarp>
            <a:normAutofit fontScale="77500" lnSpcReduction="20000"/>
          </a:bodyPr>
          <a:lstStyle>
            <a:lvl1pPr marL="382059" indent="-382059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1pPr>
            <a:lvl2pPr marL="827795" indent="-318383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2pPr>
            <a:lvl3pPr marL="1273531" indent="-254706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3pPr>
            <a:lvl4pPr marL="1782943" indent="-254706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–"/>
              <a:defRPr sz="18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4pPr>
            <a:lvl5pPr marL="2292355" indent="-254706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»"/>
              <a:defRPr sz="18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5pPr>
            <a:lvl6pPr marL="2801767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11180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20592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30004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669"/>
              </a:spcAft>
              <a:defRPr/>
            </a:pPr>
            <a:r>
              <a:rPr lang="en-US" dirty="0">
                <a:solidFill>
                  <a:srgbClr val="000000"/>
                </a:solidFill>
                <a:cs typeface="Monaco"/>
              </a:rPr>
              <a:t>Proposed Customizations to standard DiRAM4 3D-DRAM</a:t>
            </a:r>
          </a:p>
          <a:p>
            <a:pPr fontAlgn="auto">
              <a:spcAft>
                <a:spcPts val="669"/>
              </a:spcAft>
              <a:defRPr/>
            </a:pPr>
            <a:r>
              <a:rPr lang="en-US" dirty="0">
                <a:solidFill>
                  <a:srgbClr val="000000"/>
                </a:solidFill>
                <a:cs typeface="Monaco"/>
              </a:rPr>
              <a:t>Data Structures and Instructions to support efficient use of DRAM</a:t>
            </a:r>
          </a:p>
          <a:p>
            <a:pPr fontAlgn="auto">
              <a:spcAft>
                <a:spcPts val="669"/>
              </a:spcAft>
              <a:defRPr/>
            </a:pPr>
            <a:r>
              <a:rPr lang="en-US" dirty="0">
                <a:solidFill>
                  <a:srgbClr val="000000"/>
                </a:solidFill>
                <a:cs typeface="Monaco"/>
              </a:rPr>
              <a:t>Management Layer for configuration and control</a:t>
            </a:r>
          </a:p>
          <a:p>
            <a:pPr lvl="1" fontAlgn="auto">
              <a:spcAft>
                <a:spcPts val="669"/>
              </a:spcAft>
              <a:defRPr/>
            </a:pPr>
            <a:r>
              <a:rPr lang="en-US" dirty="0">
                <a:solidFill>
                  <a:srgbClr val="000000"/>
                </a:solidFill>
                <a:cs typeface="Monaco"/>
              </a:rPr>
              <a:t>DRAM controller</a:t>
            </a:r>
          </a:p>
          <a:p>
            <a:pPr lvl="1" fontAlgn="auto">
              <a:spcAft>
                <a:spcPts val="669"/>
              </a:spcAft>
              <a:defRPr/>
            </a:pPr>
            <a:r>
              <a:rPr lang="en-US" dirty="0">
                <a:solidFill>
                  <a:srgbClr val="000000"/>
                </a:solidFill>
                <a:cs typeface="Monaco"/>
              </a:rPr>
              <a:t>Instruction decoder</a:t>
            </a:r>
          </a:p>
          <a:p>
            <a:pPr fontAlgn="auto">
              <a:spcAft>
                <a:spcPts val="669"/>
              </a:spcAft>
              <a:defRPr/>
            </a:pPr>
            <a:r>
              <a:rPr lang="en-US" dirty="0">
                <a:solidFill>
                  <a:srgbClr val="000000"/>
                </a:solidFill>
                <a:cs typeface="Monaco"/>
              </a:rPr>
              <a:t>Processing layer targeted toward DNNs</a:t>
            </a:r>
          </a:p>
          <a:p>
            <a:pPr lvl="1" fontAlgn="auto">
              <a:spcAft>
                <a:spcPts val="669"/>
              </a:spcAft>
              <a:defRPr/>
            </a:pPr>
            <a:r>
              <a:rPr lang="en-US" dirty="0">
                <a:solidFill>
                  <a:srgbClr val="000000"/>
                </a:solidFill>
                <a:cs typeface="Monaco"/>
              </a:rPr>
              <a:t>streaming functions operate directly on data</a:t>
            </a:r>
          </a:p>
          <a:p>
            <a:pPr lvl="2" fontAlgn="auto">
              <a:spcAft>
                <a:spcPts val="669"/>
              </a:spcAft>
              <a:defRPr/>
            </a:pPr>
            <a:r>
              <a:rPr lang="en-US" dirty="0"/>
              <a:t>multiply/accumulates </a:t>
            </a:r>
            <a:r>
              <a:rPr lang="en-US" dirty="0" err="1"/>
              <a:t>ANe</a:t>
            </a:r>
            <a:r>
              <a:rPr lang="en-US" dirty="0"/>
              <a:t> activation</a:t>
            </a:r>
          </a:p>
          <a:p>
            <a:pPr lvl="2" fontAlgn="auto">
              <a:spcAft>
                <a:spcPts val="669"/>
              </a:spcAft>
              <a:defRPr/>
            </a:pPr>
            <a:r>
              <a:rPr lang="en-US" dirty="0"/>
              <a:t>multiply for softmax</a:t>
            </a:r>
            <a:endParaRPr lang="en-US" dirty="0">
              <a:solidFill>
                <a:srgbClr val="000000"/>
              </a:solidFill>
              <a:cs typeface="Monaco"/>
            </a:endParaRPr>
          </a:p>
          <a:p>
            <a:pPr lvl="1" fontAlgn="auto">
              <a:spcAft>
                <a:spcPts val="669"/>
              </a:spcAft>
              <a:defRPr/>
            </a:pPr>
            <a:r>
              <a:rPr lang="en-US" dirty="0"/>
              <a:t>additional special functions in SIMD used in the neuron activation process</a:t>
            </a:r>
          </a:p>
          <a:p>
            <a:pPr lvl="2" fontAlgn="auto">
              <a:spcAft>
                <a:spcPts val="669"/>
              </a:spcAft>
              <a:defRPr/>
            </a:pPr>
            <a:r>
              <a:rPr lang="en-US" dirty="0"/>
              <a:t>ReLu for </a:t>
            </a:r>
            <a:r>
              <a:rPr lang="en-US" dirty="0" err="1"/>
              <a:t>ANe</a:t>
            </a:r>
            <a:r>
              <a:rPr lang="en-US" dirty="0"/>
              <a:t> activation</a:t>
            </a:r>
          </a:p>
          <a:p>
            <a:pPr lvl="2" fontAlgn="auto">
              <a:spcAft>
                <a:spcPts val="669"/>
              </a:spcAft>
              <a:defRPr/>
            </a:pPr>
            <a:r>
              <a:rPr lang="en-US" dirty="0"/>
              <a:t>divide and exponent for softmax function</a:t>
            </a:r>
          </a:p>
          <a:p>
            <a:pPr lvl="2" fontAlgn="auto">
              <a:spcAft>
                <a:spcPts val="669"/>
              </a:spcAft>
              <a:defRPr/>
            </a:pPr>
            <a:r>
              <a:rPr lang="en-US" dirty="0"/>
              <a:t>compare for pooling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587223"/>
            <a:ext cx="9052560" cy="865813"/>
          </a:xfrm>
        </p:spPr>
        <p:txBody>
          <a:bodyPr/>
          <a:lstStyle/>
          <a:p>
            <a:r>
              <a:rPr lang="en-US" dirty="0"/>
              <a:t>Architecture Blocks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1073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390459"/>
            <a:ext cx="9052560" cy="1210839"/>
          </a:xfrm>
        </p:spPr>
        <p:txBody>
          <a:bodyPr/>
          <a:lstStyle/>
          <a:p>
            <a:r>
              <a:rPr lang="en-US" dirty="0"/>
              <a:t>System Solution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293410"/>
            <a:ext cx="9052560" cy="577795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r>
              <a:rPr lang="en-US" dirty="0"/>
              <a:t>The 3D-DRAM is the Tezzaron DiRAM4</a:t>
            </a:r>
          </a:p>
          <a:p>
            <a:pPr lvl="1"/>
            <a:r>
              <a:rPr lang="en-US" dirty="0"/>
              <a:t>64 disjoint 1Gb memory ports</a:t>
            </a:r>
          </a:p>
          <a:p>
            <a:pPr lvl="1"/>
            <a:r>
              <a:rPr lang="en-US" dirty="0"/>
              <a:t>System has 64 sub-systems each operating on one memory port</a:t>
            </a:r>
          </a:p>
          <a:p>
            <a:r>
              <a:rPr lang="en-US" dirty="0"/>
              <a:t>Suggested Customizations for a 3D-DRAM</a:t>
            </a:r>
          </a:p>
          <a:p>
            <a:pPr lvl="1"/>
            <a:r>
              <a:rPr lang="en-US" dirty="0"/>
              <a:t>Standard DiRAM4 port is 32bits @ 1GHz</a:t>
            </a:r>
          </a:p>
          <a:p>
            <a:pPr lvl="1"/>
            <a:r>
              <a:rPr lang="en-US" dirty="0"/>
              <a:t>We suggest widen to 2048 bits and use high-density TSVs</a:t>
            </a:r>
          </a:p>
          <a:p>
            <a:pPr lvl="1"/>
            <a:r>
              <a:rPr lang="en-US" dirty="0"/>
              <a:t>Entire page in one access using burst-of-2</a:t>
            </a:r>
          </a:p>
          <a:p>
            <a:pPr lvl="1"/>
            <a:r>
              <a:rPr lang="en-US" dirty="0"/>
              <a:t>Raw bandwidth ~2Tbps per port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6870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390459"/>
            <a:ext cx="9052560" cy="1210839"/>
          </a:xfrm>
        </p:spPr>
        <p:txBody>
          <a:bodyPr/>
          <a:lstStyle/>
          <a:p>
            <a:r>
              <a:rPr lang="en-US" dirty="0"/>
              <a:t>System Solution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293410"/>
            <a:ext cx="9052560" cy="5777950"/>
          </a:xfrm>
        </p:spPr>
        <p:txBody>
          <a:bodyPr>
            <a:normAutofit fontScale="85000" lnSpcReduction="10000"/>
          </a:bodyPr>
          <a:lstStyle/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r>
              <a:rPr lang="en-US" dirty="0"/>
              <a:t>System has 64 sub-systems (SSC) each operating on one memory port</a:t>
            </a:r>
          </a:p>
          <a:p>
            <a:pPr lvl="1"/>
            <a:r>
              <a:rPr lang="en-US" dirty="0"/>
              <a:t>ANNs split over sub-systems</a:t>
            </a:r>
          </a:p>
          <a:p>
            <a:pPr lvl="1"/>
            <a:r>
              <a:rPr lang="en-US" dirty="0"/>
              <a:t>SSCs communicate over local NoC</a:t>
            </a:r>
          </a:p>
          <a:p>
            <a:r>
              <a:rPr lang="en-US" dirty="0"/>
              <a:t>Sub-system (SSC) has a Manager and PE </a:t>
            </a:r>
          </a:p>
          <a:p>
            <a:pPr lvl="1"/>
            <a:r>
              <a:rPr lang="en-US" dirty="0"/>
              <a:t>Wide Data-path between DRAM, Manager and PE</a:t>
            </a:r>
          </a:p>
          <a:p>
            <a:pPr lvl="2"/>
            <a:r>
              <a:rPr lang="en-US" dirty="0"/>
              <a:t>data for 32 execution lanes with two arguments per lane</a:t>
            </a:r>
          </a:p>
          <a:p>
            <a:pPr lvl="2"/>
            <a:r>
              <a:rPr lang="en-US" dirty="0"/>
              <a:t>able to perform a MAC operation between a weight and </a:t>
            </a:r>
            <a:r>
              <a:rPr lang="en-US" dirty="0" err="1"/>
              <a:t>ANe</a:t>
            </a:r>
            <a:r>
              <a:rPr lang="en-US" dirty="0"/>
              <a:t> state every cycle</a:t>
            </a:r>
          </a:p>
          <a:p>
            <a:pPr lvl="2"/>
            <a:r>
              <a:rPr lang="en-US" dirty="0"/>
              <a:t>able to process a group of 32 </a:t>
            </a:r>
            <a:r>
              <a:rPr lang="en-US" dirty="0" err="1"/>
              <a:t>ANes</a:t>
            </a:r>
            <a:r>
              <a:rPr lang="en-US" dirty="0"/>
              <a:t> each instruction</a:t>
            </a:r>
          </a:p>
          <a:p>
            <a:pPr lvl="1"/>
            <a:r>
              <a:rPr lang="en-US" dirty="0"/>
              <a:t>Result path from PE to Manager </a:t>
            </a:r>
          </a:p>
          <a:p>
            <a:pPr lvl="2"/>
            <a:r>
              <a:rPr lang="en-US" dirty="0"/>
              <a:t>carries result(s) of processed </a:t>
            </a:r>
            <a:r>
              <a:rPr lang="en-US" dirty="0" err="1"/>
              <a:t>ANes</a:t>
            </a:r>
            <a:endParaRPr lang="en-US" dirty="0"/>
          </a:p>
          <a:p>
            <a:pPr lvl="2"/>
            <a:r>
              <a:rPr lang="en-US" dirty="0"/>
              <a:t>return data contains up to 32 words</a:t>
            </a:r>
          </a:p>
          <a:p>
            <a:pPr lvl="1"/>
            <a:r>
              <a:rPr lang="en-US" dirty="0"/>
              <a:t>Instruction Decode in Manager</a:t>
            </a:r>
          </a:p>
          <a:p>
            <a:pPr lvl="2"/>
            <a:r>
              <a:rPr lang="en-US" dirty="0"/>
              <a:t>contains information on how to process a group of </a:t>
            </a:r>
            <a:r>
              <a:rPr lang="en-US" dirty="0" err="1"/>
              <a:t>Anes</a:t>
            </a:r>
            <a:endParaRPr lang="en-US" dirty="0"/>
          </a:p>
          <a:p>
            <a:pPr lvl="2"/>
            <a:r>
              <a:rPr lang="en-US" dirty="0"/>
              <a:t>where are weights, </a:t>
            </a:r>
            <a:r>
              <a:rPr lang="en-US" dirty="0" err="1"/>
              <a:t>ANe</a:t>
            </a:r>
            <a:r>
              <a:rPr lang="en-US" dirty="0"/>
              <a:t> states and result stored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4099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0480" y="2278428"/>
            <a:ext cx="5902960" cy="34772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662689"/>
            <a:ext cx="9052560" cy="1210839"/>
          </a:xfrm>
        </p:spPr>
        <p:txBody>
          <a:bodyPr/>
          <a:lstStyle/>
          <a:p>
            <a:r>
              <a:rPr lang="en-US" dirty="0"/>
              <a:t>3D Physical Configuration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  <p:sp>
        <p:nvSpPr>
          <p:cNvPr id="6" name="Rounded Rectangular Callout 5"/>
          <p:cNvSpPr/>
          <p:nvPr/>
        </p:nvSpPr>
        <p:spPr>
          <a:xfrm>
            <a:off x="789680" y="5450032"/>
            <a:ext cx="1641450" cy="415349"/>
          </a:xfrm>
          <a:prstGeom prst="wedgeRoundRectCallout">
            <a:avLst>
              <a:gd name="adj1" fmla="val 65913"/>
              <a:gd name="adj2" fmla="val -196587"/>
              <a:gd name="adj3" fmla="val 16667"/>
            </a:avLst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Processing engine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(PE) layer</a:t>
            </a:r>
          </a:p>
        </p:txBody>
      </p:sp>
      <p:sp>
        <p:nvSpPr>
          <p:cNvPr id="7" name="Rounded Rectangular Callout 6"/>
          <p:cNvSpPr/>
          <p:nvPr/>
        </p:nvSpPr>
        <p:spPr>
          <a:xfrm>
            <a:off x="894080" y="2895601"/>
            <a:ext cx="1313604" cy="345439"/>
          </a:xfrm>
          <a:prstGeom prst="wedgeRoundRectCallout">
            <a:avLst>
              <a:gd name="adj1" fmla="val 126318"/>
              <a:gd name="adj2" fmla="val 160274"/>
              <a:gd name="adj3" fmla="val 16667"/>
            </a:avLst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Customized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3D-DRAM</a:t>
            </a:r>
          </a:p>
        </p:txBody>
      </p:sp>
      <p:sp>
        <p:nvSpPr>
          <p:cNvPr id="8" name="Rounded Rectangular Callout 7"/>
          <p:cNvSpPr/>
          <p:nvPr/>
        </p:nvSpPr>
        <p:spPr>
          <a:xfrm>
            <a:off x="985520" y="4033519"/>
            <a:ext cx="1222164" cy="436881"/>
          </a:xfrm>
          <a:prstGeom prst="wedgeRoundRectCallout">
            <a:avLst>
              <a:gd name="adj1" fmla="val 93251"/>
              <a:gd name="adj2" fmla="val 19164"/>
              <a:gd name="adj3" fmla="val 16667"/>
            </a:avLst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Management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layer</a:t>
            </a:r>
          </a:p>
        </p:txBody>
      </p:sp>
    </p:spTree>
    <p:extLst>
      <p:ext uri="{BB962C8B-B14F-4D97-AF65-F5344CB8AC3E}">
        <p14:creationId xmlns:p14="http://schemas.microsoft.com/office/powerpoint/2010/main" val="1915892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672849"/>
            <a:ext cx="9052560" cy="1210839"/>
          </a:xfrm>
        </p:spPr>
        <p:txBody>
          <a:bodyPr/>
          <a:lstStyle/>
          <a:p>
            <a:r>
              <a:rPr lang="en-US" dirty="0"/>
              <a:t>Sub-System Column (SSC)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450" y="3041440"/>
            <a:ext cx="4696315" cy="294708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1257" y="2722881"/>
            <a:ext cx="2312473" cy="3804919"/>
          </a:xfrm>
          <a:prstGeom prst="rect">
            <a:avLst/>
          </a:prstGeom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502920" y="1883688"/>
            <a:ext cx="9052560" cy="1157752"/>
          </a:xfrm>
        </p:spPr>
        <p:txBody>
          <a:bodyPr>
            <a:normAutofit/>
          </a:bodyPr>
          <a:lstStyle/>
          <a:p>
            <a:r>
              <a:rPr lang="en-US" dirty="0"/>
              <a:t>Consists of DRAM, manager and processing engine (PE)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1988820" y="6531644"/>
            <a:ext cx="1732280" cy="4262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101882" tIns="50941" rIns="101882" bIns="50941" numCol="1" anchor="t" anchorCtr="0" compatLnSpc="1">
            <a:prstTxWarp prst="textNoShape">
              <a:avLst/>
            </a:prstTxWarp>
            <a:normAutofit/>
          </a:bodyPr>
          <a:lstStyle>
            <a:lvl1pPr marL="382059" indent="-382059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1pPr>
            <a:lvl2pPr marL="827795" indent="-318383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2pPr>
            <a:lvl3pPr marL="1273531" indent="-254706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3pPr>
            <a:lvl4pPr marL="1782943" indent="-254706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–"/>
              <a:defRPr sz="18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4pPr>
            <a:lvl5pPr marL="2292355" indent="-254706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»"/>
              <a:defRPr sz="18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5pPr>
            <a:lvl6pPr marL="2801767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11180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20592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30004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/>
              <a:t>logical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 bwMode="auto">
          <a:xfrm>
            <a:off x="5941060" y="6101569"/>
            <a:ext cx="1732280" cy="4262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101882" tIns="50941" rIns="101882" bIns="50941" numCol="1" anchor="t" anchorCtr="0" compatLnSpc="1">
            <a:prstTxWarp prst="textNoShape">
              <a:avLst/>
            </a:prstTxWarp>
            <a:normAutofit/>
          </a:bodyPr>
          <a:lstStyle>
            <a:lvl1pPr marL="382059" indent="-382059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1pPr>
            <a:lvl2pPr marL="827795" indent="-318383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2pPr>
            <a:lvl3pPr marL="1273531" indent="-254706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3pPr>
            <a:lvl4pPr marL="1782943" indent="-254706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–"/>
              <a:defRPr sz="18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4pPr>
            <a:lvl5pPr marL="2292355" indent="-254706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»"/>
              <a:defRPr sz="18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5pPr>
            <a:lvl6pPr marL="2801767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11180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20592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30004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/>
              <a:t>physical</a:t>
            </a:r>
          </a:p>
        </p:txBody>
      </p:sp>
    </p:spTree>
    <p:extLst>
      <p:ext uri="{BB962C8B-B14F-4D97-AF65-F5344CB8AC3E}">
        <p14:creationId xmlns:p14="http://schemas.microsoft.com/office/powerpoint/2010/main" val="13143720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2159" y="2049970"/>
            <a:ext cx="6238235" cy="451834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708320"/>
            <a:ext cx="9052560" cy="1210839"/>
          </a:xfrm>
        </p:spPr>
        <p:txBody>
          <a:bodyPr/>
          <a:lstStyle/>
          <a:p>
            <a:r>
              <a:rPr lang="en-US" dirty="0"/>
              <a:t>Solution Block Diagram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  <p:sp>
        <p:nvSpPr>
          <p:cNvPr id="7" name="Rounded Rectangular Callout 6"/>
          <p:cNvSpPr/>
          <p:nvPr/>
        </p:nvSpPr>
        <p:spPr>
          <a:xfrm>
            <a:off x="7548880" y="1918078"/>
            <a:ext cx="1805840" cy="496398"/>
          </a:xfrm>
          <a:prstGeom prst="wedgeRoundRectCallout">
            <a:avLst>
              <a:gd name="adj1" fmla="val -102723"/>
              <a:gd name="adj2" fmla="val 252146"/>
              <a:gd name="adj3" fmla="val 16667"/>
            </a:avLst>
          </a:prstGeom>
          <a:solidFill>
            <a:srgbClr val="008000">
              <a:alpha val="49000"/>
            </a:srgbClr>
          </a:solidFill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 Total downstream B/W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64Tbps</a:t>
            </a:r>
          </a:p>
        </p:txBody>
      </p:sp>
      <p:sp>
        <p:nvSpPr>
          <p:cNvPr id="6" name="Rounded Rectangular Callout 5"/>
          <p:cNvSpPr/>
          <p:nvPr/>
        </p:nvSpPr>
        <p:spPr>
          <a:xfrm>
            <a:off x="8077200" y="3627120"/>
            <a:ext cx="1478280" cy="504891"/>
          </a:xfrm>
          <a:prstGeom prst="wedgeRoundRectCallout">
            <a:avLst>
              <a:gd name="adj1" fmla="val -85212"/>
              <a:gd name="adj2" fmla="val 260632"/>
              <a:gd name="adj3" fmla="val 16667"/>
            </a:avLst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 Processing engine layer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(PE)</a:t>
            </a:r>
          </a:p>
        </p:txBody>
      </p:sp>
      <p:sp>
        <p:nvSpPr>
          <p:cNvPr id="8" name="Rounded Rectangular Callout 7"/>
          <p:cNvSpPr/>
          <p:nvPr/>
        </p:nvSpPr>
        <p:spPr>
          <a:xfrm>
            <a:off x="1198880" y="3847061"/>
            <a:ext cx="1307026" cy="409980"/>
          </a:xfrm>
          <a:prstGeom prst="wedgeRoundRectCallout">
            <a:avLst>
              <a:gd name="adj1" fmla="val 85962"/>
              <a:gd name="adj2" fmla="val 52295"/>
              <a:gd name="adj3" fmla="val 16667"/>
            </a:avLst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Customized DRAM</a:t>
            </a:r>
          </a:p>
        </p:txBody>
      </p:sp>
      <p:sp>
        <p:nvSpPr>
          <p:cNvPr id="9" name="Rounded Rectangular Callout 8"/>
          <p:cNvSpPr/>
          <p:nvPr/>
        </p:nvSpPr>
        <p:spPr>
          <a:xfrm>
            <a:off x="3820160" y="6568318"/>
            <a:ext cx="1194610" cy="391282"/>
          </a:xfrm>
          <a:prstGeom prst="wedgeRoundRectCallout">
            <a:avLst>
              <a:gd name="adj1" fmla="val 57961"/>
              <a:gd name="adj2" fmla="val -248418"/>
              <a:gd name="adj3" fmla="val 16667"/>
            </a:avLst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Management Layer</a:t>
            </a:r>
          </a:p>
        </p:txBody>
      </p:sp>
    </p:spTree>
    <p:extLst>
      <p:ext uri="{BB962C8B-B14F-4D97-AF65-F5344CB8AC3E}">
        <p14:creationId xmlns:p14="http://schemas.microsoft.com/office/powerpoint/2010/main" val="25737237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548297"/>
            <a:ext cx="9052560" cy="961037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827839"/>
            <a:ext cx="8944928" cy="1012111"/>
          </a:xfrm>
        </p:spPr>
        <p:txBody>
          <a:bodyPr>
            <a:normAutofit fontScale="85000" lnSpcReduction="20000"/>
          </a:bodyPr>
          <a:lstStyle/>
          <a:p>
            <a:pPr fontAlgn="auto">
              <a:spcAft>
                <a:spcPts val="669"/>
              </a:spcAft>
              <a:defRPr/>
            </a:pPr>
            <a:r>
              <a:rPr lang="en-US" dirty="0">
                <a:solidFill>
                  <a:srgbClr val="000000"/>
                </a:solidFill>
                <a:cs typeface="Monaco"/>
              </a:rPr>
              <a:t>Recently Artificial Neural networks (NN) have demonstrated superior performance in classification and function approximation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502921" y="3093741"/>
            <a:ext cx="4530306" cy="18951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101882" tIns="50941" rIns="101882" bIns="50941" numCol="1" anchor="t" anchorCtr="0" compatLnSpc="1">
            <a:prstTxWarp prst="textNoShape">
              <a:avLst/>
            </a:prstTxWarp>
            <a:normAutofit/>
          </a:bodyPr>
          <a:lstStyle>
            <a:lvl1pPr marL="382059" indent="-382059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1pPr>
            <a:lvl2pPr marL="827795" indent="-318383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2pPr>
            <a:lvl3pPr marL="1273531" indent="-254706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3pPr>
            <a:lvl4pPr marL="1782943" indent="-254706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–"/>
              <a:defRPr sz="18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4pPr>
            <a:lvl5pPr marL="2292355" indent="-254706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»"/>
              <a:defRPr sz="18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5pPr>
            <a:lvl6pPr marL="2801767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11180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20592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30004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09412" lvl="1" indent="0" fontAlgn="auto">
              <a:spcAft>
                <a:spcPts val="669"/>
              </a:spcAft>
              <a:buNone/>
              <a:defRPr/>
            </a:pPr>
            <a:r>
              <a:rPr lang="en-US" sz="1800" dirty="0">
                <a:solidFill>
                  <a:srgbClr val="000000"/>
                </a:solidFill>
                <a:cs typeface="Monaco"/>
              </a:rPr>
              <a:t>Deep Neural Networks (DNN) have been very successful in image processing applications </a:t>
            </a:r>
            <a:r>
              <a:rPr lang="en-US" sz="1800" baseline="30000" dirty="0">
                <a:solidFill>
                  <a:srgbClr val="000000"/>
                </a:solidFill>
                <a:cs typeface="Monaco"/>
              </a:rPr>
              <a:t>[Kri12]</a:t>
            </a:r>
          </a:p>
          <a:p>
            <a:pPr lvl="1" fontAlgn="auto">
              <a:spcAft>
                <a:spcPts val="669"/>
              </a:spcAft>
              <a:defRPr/>
            </a:pPr>
            <a:r>
              <a:rPr lang="en-US" sz="1800" dirty="0">
                <a:solidFill>
                  <a:srgbClr val="000000"/>
                </a:solidFill>
                <a:cs typeface="Monaco"/>
              </a:rPr>
              <a:t>it is anticipated that DNNs will be employed more and more in self-driving cars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884725" y="5645378"/>
            <a:ext cx="4651943" cy="1608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101882" tIns="50941" rIns="101882" bIns="50941" numCol="1" anchor="t" anchorCtr="0" compatLnSpc="1">
            <a:prstTxWarp prst="textNoShape">
              <a:avLst/>
            </a:prstTxWarp>
            <a:noAutofit/>
          </a:bodyPr>
          <a:lstStyle>
            <a:lvl1pPr marL="382059" indent="-382059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1pPr>
            <a:lvl2pPr marL="827795" indent="-318383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2pPr>
            <a:lvl3pPr marL="1273531" indent="-254706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3pPr>
            <a:lvl4pPr marL="1782943" indent="-254706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–"/>
              <a:defRPr sz="18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4pPr>
            <a:lvl5pPr marL="2292355" indent="-254706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»"/>
              <a:defRPr sz="18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5pPr>
            <a:lvl6pPr marL="2801767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11180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20592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30004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09412" lvl="1" indent="0" fontAlgn="auto">
              <a:spcAft>
                <a:spcPts val="669"/>
              </a:spcAft>
              <a:buNone/>
              <a:defRPr/>
            </a:pPr>
            <a:r>
              <a:rPr lang="en-US" sz="1800" dirty="0">
                <a:solidFill>
                  <a:srgbClr val="000000"/>
                </a:solidFill>
                <a:cs typeface="Monaco"/>
              </a:rPr>
              <a:t>Reinforcement learning is gaining popularity</a:t>
            </a:r>
          </a:p>
          <a:p>
            <a:pPr lvl="1" fontAlgn="auto">
              <a:spcAft>
                <a:spcPts val="669"/>
              </a:spcAft>
              <a:defRPr/>
            </a:pPr>
            <a:r>
              <a:rPr lang="en-US" sz="1800" dirty="0" err="1">
                <a:solidFill>
                  <a:srgbClr val="000000"/>
                </a:solidFill>
                <a:cs typeface="Monaco"/>
              </a:rPr>
              <a:t>alphaGo</a:t>
            </a:r>
            <a:r>
              <a:rPr lang="en-US" sz="1800" dirty="0">
                <a:solidFill>
                  <a:srgbClr val="000000"/>
                </a:solidFill>
                <a:cs typeface="Monaco"/>
              </a:rPr>
              <a:t> employed reinforcement learning with deep neural networks </a:t>
            </a:r>
            <a:r>
              <a:rPr lang="en-US" sz="1800" baseline="30000" dirty="0">
                <a:solidFill>
                  <a:srgbClr val="000000"/>
                </a:solidFill>
                <a:cs typeface="Monaco"/>
              </a:rPr>
              <a:t>[Mad14]</a:t>
            </a:r>
          </a:p>
        </p:txBody>
      </p:sp>
      <p:pic>
        <p:nvPicPr>
          <p:cNvPr id="8" name="Picture 7" descr="Screen Shot 2016-10-24 at 4.13.18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3226" y="2682966"/>
            <a:ext cx="2939652" cy="1350651"/>
          </a:xfrm>
          <a:prstGeom prst="rect">
            <a:avLst/>
          </a:prstGeom>
        </p:spPr>
      </p:pic>
      <p:pic>
        <p:nvPicPr>
          <p:cNvPr id="9" name="Picture 8" descr="Screen Shot 2016-10-24 at 4.10.10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6558" y="4201850"/>
            <a:ext cx="1921160" cy="1031034"/>
          </a:xfrm>
          <a:prstGeom prst="rect">
            <a:avLst/>
          </a:prstGeom>
        </p:spPr>
      </p:pic>
      <p:pic>
        <p:nvPicPr>
          <p:cNvPr id="10" name="Picture 9" descr="Screen Shot 2016-10-24 at 3.37.39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6558" y="5628401"/>
            <a:ext cx="2911032" cy="1620167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6813586" y="3963261"/>
            <a:ext cx="1159292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/>
              <a:t>http://</a:t>
            </a:r>
            <a:r>
              <a:rPr lang="en-US" sz="600" dirty="0" err="1"/>
              <a:t>www.hackerboards.com</a:t>
            </a:r>
            <a:endParaRPr lang="en-US" sz="600" dirty="0"/>
          </a:p>
        </p:txBody>
      </p:sp>
      <p:sp>
        <p:nvSpPr>
          <p:cNvPr id="12" name="TextBox 11"/>
          <p:cNvSpPr txBox="1"/>
          <p:nvPr/>
        </p:nvSpPr>
        <p:spPr>
          <a:xfrm>
            <a:off x="6785060" y="5159058"/>
            <a:ext cx="864953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/>
              <a:t>http://</a:t>
            </a:r>
            <a:r>
              <a:rPr lang="en-US" sz="600" dirty="0" err="1"/>
              <a:t>www.BGR.com</a:t>
            </a:r>
            <a:endParaRPr lang="en-US" sz="600" dirty="0"/>
          </a:p>
        </p:txBody>
      </p:sp>
      <p:sp>
        <p:nvSpPr>
          <p:cNvPr id="13" name="TextBox 12"/>
          <p:cNvSpPr txBox="1"/>
          <p:nvPr/>
        </p:nvSpPr>
        <p:spPr>
          <a:xfrm>
            <a:off x="7516539" y="7180775"/>
            <a:ext cx="1031051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/>
              <a:t>http://</a:t>
            </a:r>
            <a:r>
              <a:rPr lang="en-US" sz="600" dirty="0" err="1"/>
              <a:t>www.engadget.com</a:t>
            </a:r>
            <a:endParaRPr lang="en-US" sz="600" dirty="0"/>
          </a:p>
        </p:txBody>
      </p:sp>
    </p:spTree>
    <p:extLst>
      <p:ext uri="{BB962C8B-B14F-4D97-AF65-F5344CB8AC3E}">
        <p14:creationId xmlns:p14="http://schemas.microsoft.com/office/powerpoint/2010/main" val="1150952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5741"/>
    </mc:Choice>
    <mc:Fallback xmlns="">
      <p:transition xmlns:p14="http://schemas.microsoft.com/office/powerpoint/2010/main" spd="slow" advTm="55741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etailedFlowDiagram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9276" y="1919159"/>
            <a:ext cx="4990950" cy="458937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575686"/>
            <a:ext cx="9052560" cy="879113"/>
          </a:xfrm>
        </p:spPr>
        <p:txBody>
          <a:bodyPr/>
          <a:lstStyle/>
          <a:p>
            <a:r>
              <a:rPr lang="en-US" dirty="0"/>
              <a:t>System Connectivity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  <p:sp>
        <p:nvSpPr>
          <p:cNvPr id="6" name="Rounded Rectangular Callout 5"/>
          <p:cNvSpPr/>
          <p:nvPr/>
        </p:nvSpPr>
        <p:spPr>
          <a:xfrm>
            <a:off x="7433844" y="5246041"/>
            <a:ext cx="1478280" cy="504891"/>
          </a:xfrm>
          <a:prstGeom prst="wedgeRoundRectCallout">
            <a:avLst>
              <a:gd name="adj1" fmla="val -157067"/>
              <a:gd name="adj2" fmla="val 71587"/>
              <a:gd name="adj3" fmla="val 16667"/>
            </a:avLst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 Processing engine layer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(PE)</a:t>
            </a:r>
          </a:p>
        </p:txBody>
      </p:sp>
      <p:sp>
        <p:nvSpPr>
          <p:cNvPr id="8" name="Rounded Rectangular Callout 7"/>
          <p:cNvSpPr/>
          <p:nvPr/>
        </p:nvSpPr>
        <p:spPr>
          <a:xfrm>
            <a:off x="7520226" y="1807262"/>
            <a:ext cx="1307026" cy="409980"/>
          </a:xfrm>
          <a:prstGeom prst="wedgeRoundRectCallout">
            <a:avLst>
              <a:gd name="adj1" fmla="val -102491"/>
              <a:gd name="adj2" fmla="val 48540"/>
              <a:gd name="adj3" fmla="val 16667"/>
            </a:avLst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Customized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DRAM</a:t>
            </a:r>
          </a:p>
        </p:txBody>
      </p:sp>
      <p:sp>
        <p:nvSpPr>
          <p:cNvPr id="9" name="Rounded Rectangular Callout 8"/>
          <p:cNvSpPr/>
          <p:nvPr/>
        </p:nvSpPr>
        <p:spPr>
          <a:xfrm>
            <a:off x="1131053" y="3227668"/>
            <a:ext cx="1194610" cy="391282"/>
          </a:xfrm>
          <a:prstGeom prst="wedgeRoundRectCallout">
            <a:avLst>
              <a:gd name="adj1" fmla="val 117884"/>
              <a:gd name="adj2" fmla="val -71369"/>
              <a:gd name="adj3" fmla="val 16667"/>
            </a:avLst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Management Layer</a:t>
            </a:r>
          </a:p>
        </p:txBody>
      </p:sp>
    </p:spTree>
    <p:extLst>
      <p:ext uri="{BB962C8B-B14F-4D97-AF65-F5344CB8AC3E}">
        <p14:creationId xmlns:p14="http://schemas.microsoft.com/office/powerpoint/2010/main" val="23646400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7080" y="623891"/>
            <a:ext cx="5998564" cy="859469"/>
          </a:xfrm>
        </p:spPr>
        <p:txBody>
          <a:bodyPr/>
          <a:lstStyle/>
          <a:p>
            <a:r>
              <a:rPr lang="en-US" dirty="0"/>
              <a:t>DRAM and Stack Buses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2080" y="1503680"/>
            <a:ext cx="8153400" cy="3873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6061" y="5679440"/>
            <a:ext cx="3929380" cy="133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4098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91808"/>
            <a:ext cx="9052560" cy="1210839"/>
          </a:xfrm>
        </p:spPr>
        <p:txBody>
          <a:bodyPr/>
          <a:lstStyle/>
          <a:p>
            <a:r>
              <a:rPr lang="en-US" dirty="0"/>
              <a:t>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617135"/>
            <a:ext cx="9052560" cy="5261185"/>
          </a:xfrm>
        </p:spPr>
        <p:txBody>
          <a:bodyPr/>
          <a:lstStyle/>
          <a:p>
            <a:r>
              <a:rPr lang="en-US" dirty="0"/>
              <a:t>Need to absorb DRAM latency</a:t>
            </a:r>
          </a:p>
          <a:p>
            <a:pPr lvl="1"/>
            <a:r>
              <a:rPr lang="en-US" dirty="0"/>
              <a:t>separate memory requests from read/write data</a:t>
            </a:r>
          </a:p>
          <a:p>
            <a:r>
              <a:rPr lang="en-US" dirty="0"/>
              <a:t>Instruction spawns multiple commands to dependent tasks</a:t>
            </a:r>
          </a:p>
          <a:p>
            <a:pPr lvl="1"/>
            <a:r>
              <a:rPr lang="en-US" dirty="0"/>
              <a:t>concurrently pre-fetch data, prepare PE, prepare Return Data Processor</a:t>
            </a:r>
          </a:p>
          <a:p>
            <a:pPr lvl="1"/>
            <a:r>
              <a:rPr lang="en-US" dirty="0"/>
              <a:t>all operations have an associated tag</a:t>
            </a:r>
          </a:p>
          <a:p>
            <a:r>
              <a:rPr lang="en-US" dirty="0"/>
              <a:t>Need to describe parameter and state storage</a:t>
            </a:r>
          </a:p>
          <a:p>
            <a:pPr lvl="1"/>
            <a:r>
              <a:rPr lang="en-US" dirty="0"/>
              <a:t>assume input stored in row-major fashion</a:t>
            </a:r>
          </a:p>
          <a:p>
            <a:r>
              <a:rPr lang="en-US" dirty="0"/>
              <a:t>Network-on-Chip</a:t>
            </a:r>
          </a:p>
          <a:p>
            <a:pPr lvl="1"/>
            <a:r>
              <a:rPr lang="en-US" dirty="0"/>
              <a:t>needed for </a:t>
            </a:r>
            <a:r>
              <a:rPr lang="en-US" dirty="0" err="1"/>
              <a:t>ANe</a:t>
            </a:r>
            <a:r>
              <a:rPr lang="en-US" dirty="0"/>
              <a:t> state replication to all dependent SSCs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9485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502920" y="1627295"/>
            <a:ext cx="9052560" cy="1755985"/>
          </a:xfrm>
        </p:spPr>
        <p:txBody>
          <a:bodyPr/>
          <a:lstStyle/>
          <a:p>
            <a:r>
              <a:rPr lang="en-US" dirty="0"/>
              <a:t>Instructions consist of descriptors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Descriptors used to control modules which take part in the instruction</a:t>
            </a:r>
          </a:p>
          <a:p>
            <a:r>
              <a:rPr lang="en-US" dirty="0"/>
              <a:t>Descriptors contain tuples which contain the details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91808"/>
            <a:ext cx="9052560" cy="1210839"/>
          </a:xfrm>
        </p:spPr>
        <p:txBody>
          <a:bodyPr/>
          <a:lstStyle/>
          <a:p>
            <a:r>
              <a:rPr lang="en-US" dirty="0"/>
              <a:t>Instructions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  <p:pic>
        <p:nvPicPr>
          <p:cNvPr id="5" name="Picture 4" descr="instruction4Tupl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6840" y="2475230"/>
            <a:ext cx="7518400" cy="520700"/>
          </a:xfrm>
          <a:prstGeom prst="rect">
            <a:avLst/>
          </a:prstGeom>
        </p:spPr>
      </p:pic>
      <p:pic>
        <p:nvPicPr>
          <p:cNvPr id="8" name="Picture 7" descr="descriptorTupl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5300" y="4888804"/>
            <a:ext cx="6616700" cy="2187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208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70221"/>
            <a:ext cx="9052560" cy="907606"/>
          </a:xfrm>
        </p:spPr>
        <p:txBody>
          <a:bodyPr/>
          <a:lstStyle/>
          <a:p>
            <a:r>
              <a:rPr lang="en-US" dirty="0"/>
              <a:t>Instruction Decode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405220"/>
            <a:ext cx="9052560" cy="5453120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Two types of instruction</a:t>
            </a:r>
          </a:p>
          <a:p>
            <a:pPr lvl="1"/>
            <a:r>
              <a:rPr lang="en-US" dirty="0"/>
              <a:t>Configuration </a:t>
            </a:r>
          </a:p>
          <a:p>
            <a:pPr lvl="1"/>
            <a:r>
              <a:rPr lang="en-US" dirty="0"/>
              <a:t>Compute</a:t>
            </a:r>
          </a:p>
          <a:p>
            <a:r>
              <a:rPr lang="en-US" dirty="0"/>
              <a:t>Manager sends descriptors to dependent block(s)</a:t>
            </a:r>
          </a:p>
          <a:p>
            <a:pPr lvl="1"/>
            <a:r>
              <a:rPr lang="en-US" dirty="0"/>
              <a:t>may not parse descriptor if not relevant to manager</a:t>
            </a:r>
          </a:p>
          <a:p>
            <a:pPr lvl="1"/>
            <a:r>
              <a:rPr lang="en-US" dirty="0"/>
              <a:t>manager knows descriptor dependencies and sends to modules participating in instruction</a:t>
            </a:r>
          </a:p>
          <a:p>
            <a:r>
              <a:rPr lang="en-US" dirty="0"/>
              <a:t>Configuration Instruction</a:t>
            </a:r>
          </a:p>
          <a:p>
            <a:pPr lvl="1"/>
            <a:r>
              <a:rPr lang="en-US" dirty="0"/>
              <a:t>send descriptor to manager control block</a:t>
            </a:r>
          </a:p>
          <a:p>
            <a:pPr lvl="1"/>
            <a:r>
              <a:rPr lang="en-US" dirty="0"/>
              <a:t>used for synchronization and data transfers</a:t>
            </a:r>
          </a:p>
          <a:p>
            <a:r>
              <a:rPr lang="en-US" dirty="0"/>
              <a:t>Compute Operation</a:t>
            </a:r>
          </a:p>
          <a:p>
            <a:pPr lvl="1"/>
            <a:r>
              <a:rPr lang="en-US" dirty="0"/>
              <a:t>send descriptor(s) to blocks participating in </a:t>
            </a:r>
            <a:r>
              <a:rPr lang="en-US" dirty="0" err="1"/>
              <a:t>ANe</a:t>
            </a:r>
            <a:r>
              <a:rPr lang="en-US" dirty="0"/>
              <a:t> state computation</a:t>
            </a:r>
          </a:p>
          <a:p>
            <a:pPr lvl="1"/>
            <a:r>
              <a:rPr lang="en-US" dirty="0"/>
              <a:t>OP</a:t>
            </a:r>
          </a:p>
          <a:p>
            <a:pPr lvl="2"/>
            <a:r>
              <a:rPr lang="en-US" dirty="0"/>
              <a:t>send descriptor to PE</a:t>
            </a:r>
          </a:p>
          <a:p>
            <a:pPr lvl="1"/>
            <a:r>
              <a:rPr lang="en-US" dirty="0"/>
              <a:t>Memory Read</a:t>
            </a:r>
          </a:p>
          <a:p>
            <a:pPr lvl="2"/>
            <a:r>
              <a:rPr lang="en-US" dirty="0"/>
              <a:t>identify target execution lane and send descriptor to one of two memory read controller</a:t>
            </a:r>
          </a:p>
          <a:p>
            <a:pPr lvl="1"/>
            <a:r>
              <a:rPr lang="en-US" dirty="0"/>
              <a:t>Memory Write</a:t>
            </a:r>
          </a:p>
          <a:p>
            <a:pPr lvl="2"/>
            <a:r>
              <a:rPr lang="en-US" dirty="0"/>
              <a:t>send descriptor to return data processor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7576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696839"/>
            <a:ext cx="9052560" cy="1210839"/>
          </a:xfrm>
        </p:spPr>
        <p:txBody>
          <a:bodyPr/>
          <a:lstStyle/>
          <a:p>
            <a:r>
              <a:rPr lang="en-US" dirty="0"/>
              <a:t>Compute Instruction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  <p:pic>
        <p:nvPicPr>
          <p:cNvPr id="5" name="Picture 4" descr="instructionAndDescriptors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661" y="2286114"/>
            <a:ext cx="8673523" cy="3594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9011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542892"/>
            <a:ext cx="9052560" cy="1210839"/>
          </a:xfrm>
        </p:spPr>
        <p:txBody>
          <a:bodyPr/>
          <a:lstStyle/>
          <a:p>
            <a:r>
              <a:rPr lang="en-US" dirty="0"/>
              <a:t>Configuration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  <p:pic>
        <p:nvPicPr>
          <p:cNvPr id="6" name="Picture 5" descr="dataTransferInstructio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8793" y="2285290"/>
            <a:ext cx="6554750" cy="4111208"/>
          </a:xfrm>
          <a:prstGeom prst="rect">
            <a:avLst/>
          </a:prstGeom>
        </p:spPr>
      </p:pic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502920" y="1627295"/>
            <a:ext cx="9052560" cy="1755985"/>
          </a:xfrm>
        </p:spPr>
        <p:txBody>
          <a:bodyPr/>
          <a:lstStyle/>
          <a:p>
            <a:r>
              <a:rPr lang="en-US" dirty="0"/>
              <a:t>Supports both synchronization and data transfer</a:t>
            </a:r>
          </a:p>
        </p:txBody>
      </p:sp>
    </p:spTree>
    <p:extLst>
      <p:ext uri="{BB962C8B-B14F-4D97-AF65-F5344CB8AC3E}">
        <p14:creationId xmlns:p14="http://schemas.microsoft.com/office/powerpoint/2010/main" val="329393656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502920" y="1627295"/>
            <a:ext cx="9052560" cy="1755985"/>
          </a:xfrm>
        </p:spPr>
        <p:txBody>
          <a:bodyPr/>
          <a:lstStyle/>
          <a:p>
            <a:r>
              <a:rPr lang="en-US" dirty="0"/>
              <a:t>Inputs and </a:t>
            </a:r>
            <a:r>
              <a:rPr lang="en-US" dirty="0" err="1"/>
              <a:t>ANe</a:t>
            </a:r>
            <a:r>
              <a:rPr lang="en-US" dirty="0"/>
              <a:t> states stored in row-major</a:t>
            </a:r>
          </a:p>
          <a:p>
            <a:pPr lvl="1"/>
            <a:r>
              <a:rPr lang="en-US" dirty="0"/>
              <a:t>two address increment mechanisms</a:t>
            </a:r>
          </a:p>
          <a:p>
            <a:r>
              <a:rPr lang="en-US" dirty="0"/>
              <a:t>Weights for a group of </a:t>
            </a:r>
            <a:r>
              <a:rPr lang="en-US" dirty="0" err="1"/>
              <a:t>ANes</a:t>
            </a:r>
            <a:r>
              <a:rPr lang="en-US" dirty="0"/>
              <a:t> are interleaved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674688"/>
            <a:ext cx="9052560" cy="1210839"/>
          </a:xfrm>
        </p:spPr>
        <p:txBody>
          <a:bodyPr/>
          <a:lstStyle/>
          <a:p>
            <a:r>
              <a:rPr lang="en-US" dirty="0"/>
              <a:t>Data Storage and access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  <p:pic>
        <p:nvPicPr>
          <p:cNvPr id="5" name="Picture 4" descr="localArrayToLinearConnections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600" y="3281680"/>
            <a:ext cx="2692400" cy="2810144"/>
          </a:xfrm>
          <a:prstGeom prst="rect">
            <a:avLst/>
          </a:prstGeom>
        </p:spPr>
      </p:pic>
      <p:pic>
        <p:nvPicPr>
          <p:cNvPr id="3" name="Picture 2" descr="roiStorag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8560" y="3281680"/>
            <a:ext cx="4754880" cy="3575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0255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512129"/>
            <a:ext cx="9052560" cy="942670"/>
          </a:xfrm>
        </p:spPr>
        <p:txBody>
          <a:bodyPr/>
          <a:lstStyle/>
          <a:p>
            <a:r>
              <a:rPr lang="en-US" dirty="0"/>
              <a:t>Storage descriptors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454799"/>
            <a:ext cx="9052560" cy="1772073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Used to describe how data is read/written</a:t>
            </a:r>
          </a:p>
          <a:p>
            <a:r>
              <a:rPr lang="en-US" dirty="0"/>
              <a:t>Used for both parameter and </a:t>
            </a:r>
            <a:r>
              <a:rPr lang="en-US" dirty="0" err="1"/>
              <a:t>ANe</a:t>
            </a:r>
            <a:r>
              <a:rPr lang="en-US" dirty="0"/>
              <a:t> state storage</a:t>
            </a:r>
          </a:p>
          <a:p>
            <a:pPr lvl="1"/>
            <a:r>
              <a:rPr lang="en-US" dirty="0"/>
              <a:t>instruction contains pointer to storage descriptor</a:t>
            </a:r>
          </a:p>
          <a:p>
            <a:pPr lvl="1"/>
            <a:r>
              <a:rPr lang="en-US" dirty="0"/>
              <a:t>each SSC has a set of storage descriptors </a:t>
            </a:r>
          </a:p>
          <a:p>
            <a:pPr lvl="1"/>
            <a:r>
              <a:rPr lang="en-US" dirty="0"/>
              <a:t>instruction/NoC carry pointer, not address, length etc.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  <p:pic>
        <p:nvPicPr>
          <p:cNvPr id="5" name="Picture 4" descr="storageDesc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7364" y="3226872"/>
            <a:ext cx="4931156" cy="3555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517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516309"/>
            <a:ext cx="9052560" cy="953886"/>
          </a:xfrm>
        </p:spPr>
        <p:txBody>
          <a:bodyPr/>
          <a:lstStyle/>
          <a:p>
            <a:r>
              <a:rPr lang="en-US" dirty="0"/>
              <a:t>NoC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4200" y="1365510"/>
            <a:ext cx="6104723" cy="3517371"/>
          </a:xfrm>
        </p:spPr>
        <p:txBody>
          <a:bodyPr/>
          <a:lstStyle/>
          <a:p>
            <a:r>
              <a:rPr lang="en-US" dirty="0"/>
              <a:t>Four ports</a:t>
            </a:r>
          </a:p>
          <a:p>
            <a:pPr lvl="1"/>
            <a:r>
              <a:rPr lang="en-US" dirty="0"/>
              <a:t>connections to adjacent SSC</a:t>
            </a:r>
          </a:p>
          <a:p>
            <a:pPr lvl="1"/>
            <a:r>
              <a:rPr lang="en-US" dirty="0"/>
              <a:t>fixed routing table</a:t>
            </a:r>
          </a:p>
          <a:p>
            <a:pPr lvl="1"/>
            <a:r>
              <a:rPr lang="en-US" dirty="0"/>
              <a:t>can be reconfigured based on performance</a:t>
            </a:r>
          </a:p>
          <a:p>
            <a:pPr lvl="1"/>
            <a:r>
              <a:rPr lang="en-US" dirty="0"/>
              <a:t>good area for additional research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  <p:pic>
        <p:nvPicPr>
          <p:cNvPr id="5" name="Picture 4" descr="Screen Shot 2018-02-21 at 11.12.43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5685" y="4303607"/>
            <a:ext cx="7894320" cy="2540960"/>
          </a:xfrm>
          <a:prstGeom prst="rect">
            <a:avLst/>
          </a:prstGeom>
        </p:spPr>
      </p:pic>
      <p:pic>
        <p:nvPicPr>
          <p:cNvPr id="6" name="Picture 5" descr="Mesh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4719" y="1547167"/>
            <a:ext cx="2432336" cy="243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7764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612615"/>
            <a:ext cx="9052560" cy="901226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2" y="1720159"/>
            <a:ext cx="9052561" cy="5195221"/>
          </a:xfrm>
        </p:spPr>
        <p:txBody>
          <a:bodyPr>
            <a:normAutofit lnSpcReduction="10000"/>
          </a:bodyPr>
          <a:lstStyle/>
          <a:p>
            <a:pPr fontAlgn="auto">
              <a:spcAft>
                <a:spcPts val="669"/>
              </a:spcAft>
              <a:defRPr/>
            </a:pPr>
            <a:r>
              <a:rPr lang="en-US" dirty="0">
                <a:solidFill>
                  <a:srgbClr val="000000"/>
                </a:solidFill>
                <a:cs typeface="Monaco"/>
              </a:rPr>
              <a:t>What about applications that will and do require multiple NN processors running at or near real-time?</a:t>
            </a:r>
          </a:p>
          <a:p>
            <a:pPr lvl="1" fontAlgn="auto">
              <a:spcAft>
                <a:spcPts val="669"/>
              </a:spcAft>
              <a:defRPr/>
            </a:pPr>
            <a:r>
              <a:rPr lang="en-US" dirty="0">
                <a:solidFill>
                  <a:srgbClr val="000000"/>
                </a:solidFill>
                <a:cs typeface="Monaco"/>
              </a:rPr>
              <a:t>drone scanning in many directions during navigation </a:t>
            </a:r>
          </a:p>
          <a:p>
            <a:pPr lvl="2" fontAlgn="auto">
              <a:spcAft>
                <a:spcPts val="669"/>
              </a:spcAft>
              <a:defRPr/>
            </a:pPr>
            <a:r>
              <a:rPr lang="en-US" dirty="0">
                <a:solidFill>
                  <a:srgbClr val="000000"/>
                </a:solidFill>
                <a:cs typeface="Monaco"/>
              </a:rPr>
              <a:t>looking down different than looking forward??</a:t>
            </a:r>
          </a:p>
          <a:p>
            <a:pPr lvl="1" fontAlgn="auto">
              <a:spcAft>
                <a:spcPts val="669"/>
              </a:spcAft>
              <a:defRPr/>
            </a:pPr>
            <a:r>
              <a:rPr lang="en-US" dirty="0">
                <a:solidFill>
                  <a:srgbClr val="000000"/>
                </a:solidFill>
                <a:cs typeface="Monaco"/>
              </a:rPr>
              <a:t>aircraft performing system diagnostics during flight</a:t>
            </a:r>
          </a:p>
          <a:p>
            <a:pPr lvl="2" fontAlgn="auto">
              <a:spcAft>
                <a:spcPts val="669"/>
              </a:spcAft>
              <a:defRPr/>
            </a:pPr>
            <a:r>
              <a:rPr lang="en-US" dirty="0">
                <a:solidFill>
                  <a:srgbClr val="000000"/>
                </a:solidFill>
                <a:cs typeface="Monaco"/>
              </a:rPr>
              <a:t>observing thermal profiles</a:t>
            </a:r>
          </a:p>
          <a:p>
            <a:pPr lvl="2" fontAlgn="auto">
              <a:spcAft>
                <a:spcPts val="669"/>
              </a:spcAft>
              <a:defRPr/>
            </a:pPr>
            <a:r>
              <a:rPr lang="en-US" dirty="0">
                <a:solidFill>
                  <a:srgbClr val="000000"/>
                </a:solidFill>
                <a:cs typeface="Monaco"/>
              </a:rPr>
              <a:t>observing vibrations</a:t>
            </a:r>
          </a:p>
          <a:p>
            <a:pPr lvl="1" fontAlgn="auto">
              <a:spcAft>
                <a:spcPts val="669"/>
              </a:spcAft>
              <a:defRPr/>
            </a:pPr>
            <a:r>
              <a:rPr lang="en-US" dirty="0">
                <a:solidFill>
                  <a:srgbClr val="000000"/>
                </a:solidFill>
                <a:cs typeface="Monaco"/>
              </a:rPr>
              <a:t>airport security</a:t>
            </a:r>
          </a:p>
          <a:p>
            <a:pPr lvl="2" fontAlgn="auto">
              <a:spcAft>
                <a:spcPts val="669"/>
              </a:spcAft>
              <a:defRPr/>
            </a:pPr>
            <a:r>
              <a:rPr lang="en-US" dirty="0">
                <a:solidFill>
                  <a:srgbClr val="000000"/>
                </a:solidFill>
                <a:cs typeface="Monaco"/>
              </a:rPr>
              <a:t>face recognition</a:t>
            </a:r>
          </a:p>
          <a:p>
            <a:pPr lvl="2" fontAlgn="auto">
              <a:spcAft>
                <a:spcPts val="669"/>
              </a:spcAft>
              <a:defRPr/>
            </a:pPr>
            <a:r>
              <a:rPr lang="en-US" dirty="0">
                <a:solidFill>
                  <a:srgbClr val="000000"/>
                </a:solidFill>
                <a:cs typeface="Monaco"/>
              </a:rPr>
              <a:t>body thermal profiles</a:t>
            </a:r>
          </a:p>
          <a:p>
            <a:pPr lvl="2" fontAlgn="auto">
              <a:spcAft>
                <a:spcPts val="669"/>
              </a:spcAft>
              <a:defRPr/>
            </a:pPr>
            <a:r>
              <a:rPr lang="en-US" dirty="0">
                <a:solidFill>
                  <a:srgbClr val="000000"/>
                </a:solidFill>
                <a:cs typeface="Monaco"/>
              </a:rPr>
              <a:t>motion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345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7573"/>
    </mc:Choice>
    <mc:Fallback xmlns="">
      <p:transition xmlns:p14="http://schemas.microsoft.com/office/powerpoint/2010/main" spd="slow" advTm="47573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55733"/>
            <a:ext cx="9052560" cy="1210839"/>
          </a:xfrm>
        </p:spPr>
        <p:txBody>
          <a:bodyPr/>
          <a:lstStyle/>
          <a:p>
            <a:r>
              <a:rPr lang="en-US" dirty="0"/>
              <a:t>Manager Layer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565129"/>
            <a:ext cx="9052560" cy="1828311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Decodes instructions</a:t>
            </a:r>
          </a:p>
          <a:p>
            <a:pPr lvl="1"/>
            <a:r>
              <a:rPr lang="en-US" dirty="0"/>
              <a:t>sub-descriptors are sent to dependent blocks</a:t>
            </a:r>
          </a:p>
          <a:p>
            <a:r>
              <a:rPr lang="en-US" dirty="0"/>
              <a:t>Reads and writes to main memory</a:t>
            </a:r>
          </a:p>
          <a:p>
            <a:r>
              <a:rPr lang="en-US" dirty="0"/>
              <a:t>Communicates to host and other SSCs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  <p:pic>
        <p:nvPicPr>
          <p:cNvPr id="4" name="Picture 3" descr="Manager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3800" y="3352800"/>
            <a:ext cx="5461000" cy="3913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93982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55733"/>
            <a:ext cx="9052560" cy="1210839"/>
          </a:xfrm>
        </p:spPr>
        <p:txBody>
          <a:bodyPr/>
          <a:lstStyle/>
          <a:p>
            <a:r>
              <a:rPr lang="en-US" dirty="0"/>
              <a:t>DRAM Customizations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765648"/>
            <a:ext cx="9052560" cy="1828311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Expose more of the page</a:t>
            </a:r>
          </a:p>
          <a:p>
            <a:pPr lvl="1"/>
            <a:r>
              <a:rPr lang="en-US" dirty="0"/>
              <a:t>Each burst-of-2 read transfers entire page</a:t>
            </a:r>
          </a:p>
          <a:p>
            <a:pPr lvl="1"/>
            <a:r>
              <a:rPr lang="en-US" dirty="0"/>
              <a:t>Need to accommodate idle time during PC</a:t>
            </a:r>
          </a:p>
          <a:p>
            <a:pPr lvl="1"/>
            <a:r>
              <a:rPr lang="en-US" dirty="0"/>
              <a:t>Employ TSVs for wide bus</a:t>
            </a:r>
          </a:p>
          <a:p>
            <a:r>
              <a:rPr lang="en-US" dirty="0"/>
              <a:t>Provide write masks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3418C8-6F75-9343-BE4B-F1E27333DC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6903" y="4520546"/>
            <a:ext cx="3514634" cy="171623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122A7E7-2697-B649-B9D3-1CE24CB3E9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101" y="4072487"/>
            <a:ext cx="3782280" cy="2652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30464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55733"/>
            <a:ext cx="9052560" cy="1210839"/>
          </a:xfrm>
        </p:spPr>
        <p:txBody>
          <a:bodyPr/>
          <a:lstStyle/>
          <a:p>
            <a:r>
              <a:rPr lang="en-US" dirty="0"/>
              <a:t>Processing (PE) Layer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565129"/>
            <a:ext cx="9052560" cy="1828311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Streaming operations operate on data directly from the Stack bus</a:t>
            </a:r>
          </a:p>
          <a:p>
            <a:pPr lvl="1"/>
            <a:r>
              <a:rPr lang="en-US" dirty="0"/>
              <a:t>MAC, Multiply</a:t>
            </a:r>
          </a:p>
          <a:p>
            <a:r>
              <a:rPr lang="en-US" dirty="0"/>
              <a:t>SIMD Wrapper performs post </a:t>
            </a:r>
            <a:r>
              <a:rPr lang="en-US" dirty="0" err="1"/>
              <a:t>stOp</a:t>
            </a:r>
            <a:r>
              <a:rPr lang="en-US" dirty="0"/>
              <a:t> tasks</a:t>
            </a:r>
          </a:p>
          <a:p>
            <a:pPr lvl="1"/>
            <a:r>
              <a:rPr lang="en-US" dirty="0"/>
              <a:t>add/divide/exponent, sends result back to manager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  <p:pic>
        <p:nvPicPr>
          <p:cNvPr id="8" name="Picture 7" descr="P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0470" y="3535680"/>
            <a:ext cx="4896969" cy="3393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79528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720434"/>
            <a:ext cx="9052560" cy="863658"/>
          </a:xfrm>
        </p:spPr>
        <p:txBody>
          <a:bodyPr/>
          <a:lstStyle/>
          <a:p>
            <a:r>
              <a:rPr lang="en-US" dirty="0"/>
              <a:t>Detailed Block Diagram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  <p:pic>
        <p:nvPicPr>
          <p:cNvPr id="3" name="Picture 2" descr="DetailedBlockDiagram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98" y="2254718"/>
            <a:ext cx="9099550" cy="30162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3260" y="2415942"/>
            <a:ext cx="2533650" cy="10858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45510" y="3065780"/>
            <a:ext cx="4908550" cy="5969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96060" y="3765550"/>
            <a:ext cx="6858000" cy="11049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11220" y="3749040"/>
            <a:ext cx="3517900" cy="3746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96640" y="3289300"/>
            <a:ext cx="552450" cy="4762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48610" y="4460708"/>
            <a:ext cx="1181100" cy="3429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356485" y="3964940"/>
            <a:ext cx="984250" cy="158750"/>
          </a:xfrm>
          <a:prstGeom prst="rect">
            <a:avLst/>
          </a:prstGeom>
        </p:spPr>
      </p:pic>
      <p:pic>
        <p:nvPicPr>
          <p:cNvPr id="13" name="Picture 12" descr="Screen Shot 2018-02-21 at 1.55.18 PM.pn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4386" y="5270968"/>
            <a:ext cx="1572929" cy="1862870"/>
          </a:xfrm>
          <a:prstGeom prst="rect">
            <a:avLst/>
          </a:prstGeom>
        </p:spPr>
      </p:pic>
      <p:pic>
        <p:nvPicPr>
          <p:cNvPr id="14" name="Picture 13" descr="Screen Shot 2018-02-21 at 1.52.30 PM.pn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8520" y="5499782"/>
            <a:ext cx="1528795" cy="1634056"/>
          </a:xfrm>
          <a:prstGeom prst="rect">
            <a:avLst/>
          </a:prstGeom>
        </p:spPr>
      </p:pic>
      <p:sp>
        <p:nvSpPr>
          <p:cNvPr id="21" name="Multiply 20"/>
          <p:cNvSpPr/>
          <p:nvPr/>
        </p:nvSpPr>
        <p:spPr>
          <a:xfrm>
            <a:off x="6836766" y="5270968"/>
            <a:ext cx="2283945" cy="1959385"/>
          </a:xfrm>
          <a:prstGeom prst="mathMultiply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L-Shape 24"/>
          <p:cNvSpPr/>
          <p:nvPr/>
        </p:nvSpPr>
        <p:spPr>
          <a:xfrm rot="1806998" flipH="1">
            <a:off x="7641775" y="5533574"/>
            <a:ext cx="704051" cy="1292300"/>
          </a:xfrm>
          <a:prstGeom prst="corner">
            <a:avLst>
              <a:gd name="adj1" fmla="val 50000"/>
              <a:gd name="adj2" fmla="val 47732"/>
            </a:avLst>
          </a:prstGeom>
          <a:solidFill>
            <a:srgbClr val="21FF0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027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Quack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xit" presetSubtype="0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Applause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1" grpId="1" animBg="1"/>
      <p:bldP spid="25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720434"/>
            <a:ext cx="9052560" cy="863658"/>
          </a:xfrm>
        </p:spPr>
        <p:txBody>
          <a:bodyPr/>
          <a:lstStyle/>
          <a:p>
            <a:r>
              <a:rPr lang="en-US" dirty="0"/>
              <a:t>Detailed Block Diagram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  <p:pic>
        <p:nvPicPr>
          <p:cNvPr id="3" name="Picture 2" descr="DetailedBlockDiagram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98" y="2254718"/>
            <a:ext cx="9099550" cy="30162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260" y="2415942"/>
            <a:ext cx="2533650" cy="10858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45510" y="3065780"/>
            <a:ext cx="4908550" cy="5969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96060" y="3765550"/>
            <a:ext cx="6858000" cy="11049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11220" y="3749040"/>
            <a:ext cx="3517900" cy="3746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96640" y="3289300"/>
            <a:ext cx="552450" cy="4762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48610" y="4460708"/>
            <a:ext cx="1181100" cy="3429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56485" y="3964940"/>
            <a:ext cx="984250" cy="15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451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0120" y="549591"/>
            <a:ext cx="7378831" cy="994729"/>
          </a:xfrm>
        </p:spPr>
        <p:txBody>
          <a:bodyPr/>
          <a:lstStyle/>
          <a:p>
            <a:r>
              <a:rPr lang="en-US" dirty="0"/>
              <a:t>AREA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502920" y="1572141"/>
            <a:ext cx="9052560" cy="1709539"/>
          </a:xfrm>
        </p:spPr>
        <p:txBody>
          <a:bodyPr>
            <a:normAutofit/>
          </a:bodyPr>
          <a:lstStyle/>
          <a:p>
            <a:r>
              <a:rPr lang="en-US" dirty="0"/>
              <a:t>Area based on DiRAM4</a:t>
            </a:r>
          </a:p>
          <a:p>
            <a:pPr lvl="1"/>
            <a:r>
              <a:rPr lang="en-US" dirty="0"/>
              <a:t>SSC needs to fit into footprint of DiRAM4 sub-memory</a:t>
            </a:r>
          </a:p>
          <a:p>
            <a:pPr lvl="1"/>
            <a:r>
              <a:rPr lang="en-US" dirty="0"/>
              <a:t>available area is 2.43 </a:t>
            </a:r>
            <a:r>
              <a:rPr lang="en-US" dirty="0" err="1"/>
              <a:t>sq</a:t>
            </a:r>
            <a:r>
              <a:rPr lang="en-US" dirty="0"/>
              <a:t>-mm</a:t>
            </a:r>
          </a:p>
        </p:txBody>
      </p:sp>
      <p:pic>
        <p:nvPicPr>
          <p:cNvPr id="3" name="Picture 2" descr="DiRAM4Layout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8418" y="3061613"/>
            <a:ext cx="3319889" cy="3826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75310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644208"/>
            <a:ext cx="9052560" cy="1210839"/>
          </a:xfrm>
        </p:spPr>
        <p:txBody>
          <a:bodyPr/>
          <a:lstStyle/>
          <a:p>
            <a:r>
              <a:rPr lang="en-US" dirty="0"/>
              <a:t>Performance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877062"/>
            <a:ext cx="9052560" cy="4387425"/>
          </a:xfrm>
        </p:spPr>
        <p:txBody>
          <a:bodyPr/>
          <a:lstStyle/>
          <a:p>
            <a:r>
              <a:rPr lang="en-US" dirty="0"/>
              <a:t>Tested against multiple </a:t>
            </a:r>
            <a:r>
              <a:rPr lang="en-US" dirty="0" err="1"/>
              <a:t>fanins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Expected baseline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13952427"/>
              </p:ext>
            </p:extLst>
          </p:nvPr>
        </p:nvGraphicFramePr>
        <p:xfrm>
          <a:off x="1775460" y="2665730"/>
          <a:ext cx="2044700" cy="2298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9" name="Worksheet" r:id="rId3" imgW="2044700" imgH="2298700" progId="Excel.Sheet.12">
                  <p:embed/>
                </p:oleObj>
              </mc:Choice>
              <mc:Fallback>
                <p:oleObj name="Worksheet" r:id="rId3" imgW="2044700" imgH="22987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75460" y="2665730"/>
                        <a:ext cx="2044700" cy="2298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01034378"/>
              </p:ext>
            </p:extLst>
          </p:nvPr>
        </p:nvGraphicFramePr>
        <p:xfrm>
          <a:off x="4216400" y="4333665"/>
          <a:ext cx="5181600" cy="287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0" name="Worksheet" r:id="rId5" imgW="5181600" imgH="2870200" progId="Excel.Sheet.12">
                  <p:embed/>
                </p:oleObj>
              </mc:Choice>
              <mc:Fallback>
                <p:oleObj name="Worksheet" r:id="rId5" imgW="5181600" imgH="28702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216400" y="4333665"/>
                        <a:ext cx="5181600" cy="2870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ounded Rectangle 7"/>
          <p:cNvSpPr/>
          <p:nvPr/>
        </p:nvSpPr>
        <p:spPr>
          <a:xfrm>
            <a:off x="8542834" y="6888435"/>
            <a:ext cx="778074" cy="418807"/>
          </a:xfrm>
          <a:prstGeom prst="roundRect">
            <a:avLst/>
          </a:prstGeom>
          <a:solidFill>
            <a:schemeClr val="accent6">
              <a:alpha val="28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27664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502920" y="1917581"/>
            <a:ext cx="9052560" cy="3670419"/>
          </a:xfrm>
        </p:spPr>
        <p:txBody>
          <a:bodyPr>
            <a:normAutofit/>
          </a:bodyPr>
          <a:lstStyle/>
          <a:p>
            <a:r>
              <a:rPr lang="en-US" dirty="0"/>
              <a:t>Scaling based on synthesizing representative block at 28nm and 65nm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Area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Power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4440" y="543889"/>
            <a:ext cx="7378831" cy="1210839"/>
          </a:xfrm>
        </p:spPr>
        <p:txBody>
          <a:bodyPr/>
          <a:lstStyle/>
          <a:p>
            <a:r>
              <a:rPr lang="en-US" dirty="0"/>
              <a:t>Scaling assumptions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84716505"/>
              </p:ext>
            </p:extLst>
          </p:nvPr>
        </p:nvGraphicFramePr>
        <p:xfrm>
          <a:off x="2907030" y="3543300"/>
          <a:ext cx="199390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42" name="Worksheet" r:id="rId4" imgW="1993900" imgH="584200" progId="Excel.Sheet.12">
                  <p:embed/>
                </p:oleObj>
              </mc:Choice>
              <mc:Fallback>
                <p:oleObj name="Worksheet" r:id="rId4" imgW="1993900" imgH="5842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907030" y="3543300"/>
                        <a:ext cx="1993900" cy="584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27058940"/>
              </p:ext>
            </p:extLst>
          </p:nvPr>
        </p:nvGraphicFramePr>
        <p:xfrm>
          <a:off x="2326640" y="4744720"/>
          <a:ext cx="5791200" cy="965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43" name="Worksheet" r:id="rId6" imgW="5791200" imgH="965200" progId="Excel.Sheet.12">
                  <p:embed/>
                </p:oleObj>
              </mc:Choice>
              <mc:Fallback>
                <p:oleObj name="Worksheet" r:id="rId6" imgW="5791200" imgH="9652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326640" y="4744720"/>
                        <a:ext cx="5791200" cy="965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80747996"/>
              </p:ext>
            </p:extLst>
          </p:nvPr>
        </p:nvGraphicFramePr>
        <p:xfrm>
          <a:off x="3437890" y="5943600"/>
          <a:ext cx="3314700" cy="965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44" name="Worksheet" r:id="rId8" imgW="3314700" imgH="965200" progId="Excel.Sheet.12">
                  <p:embed/>
                </p:oleObj>
              </mc:Choice>
              <mc:Fallback>
                <p:oleObj name="Worksheet" r:id="rId8" imgW="3314700" imgH="9652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437890" y="5943600"/>
                        <a:ext cx="3314700" cy="965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8229478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502920" y="1904762"/>
            <a:ext cx="9052560" cy="2146419"/>
          </a:xfrm>
        </p:spPr>
        <p:txBody>
          <a:bodyPr>
            <a:normAutofit/>
          </a:bodyPr>
          <a:lstStyle/>
          <a:p>
            <a:r>
              <a:rPr lang="en-US" dirty="0"/>
              <a:t>Manager/PE Block sizes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0910" y="736930"/>
            <a:ext cx="7378831" cy="835212"/>
          </a:xfrm>
        </p:spPr>
        <p:txBody>
          <a:bodyPr/>
          <a:lstStyle/>
          <a:p>
            <a:r>
              <a:rPr lang="en-US" dirty="0"/>
              <a:t>AREA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1060067"/>
              </p:ext>
            </p:extLst>
          </p:nvPr>
        </p:nvGraphicFramePr>
        <p:xfrm>
          <a:off x="927100" y="2865120"/>
          <a:ext cx="4171950" cy="20688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72" name="Worksheet" r:id="rId4" imgW="4635500" imgH="2298700" progId="Excel.Sheet.12">
                  <p:embed/>
                </p:oleObj>
              </mc:Choice>
              <mc:Fallback>
                <p:oleObj name="Worksheet" r:id="rId4" imgW="4635500" imgH="22987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27100" y="2865120"/>
                        <a:ext cx="4171950" cy="20688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8922332"/>
              </p:ext>
            </p:extLst>
          </p:nvPr>
        </p:nvGraphicFramePr>
        <p:xfrm>
          <a:off x="1821180" y="5021580"/>
          <a:ext cx="2754630" cy="10401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73" name="Worksheet" r:id="rId6" imgW="3060700" imgH="1155700" progId="Excel.Sheet.12">
                  <p:embed/>
                </p:oleObj>
              </mc:Choice>
              <mc:Fallback>
                <p:oleObj name="Worksheet" r:id="rId6" imgW="3060700" imgH="11557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>
                        <a:alphaModFix/>
                      </a:blip>
                      <a:stretch>
                        <a:fillRect/>
                      </a:stretch>
                    </p:blipFill>
                    <p:spPr>
                      <a:xfrm>
                        <a:off x="1821180" y="5021580"/>
                        <a:ext cx="2754630" cy="10401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39024815"/>
              </p:ext>
            </p:extLst>
          </p:nvPr>
        </p:nvGraphicFramePr>
        <p:xfrm>
          <a:off x="5570220" y="2865120"/>
          <a:ext cx="3394710" cy="20688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74" name="Worksheet" r:id="rId8" imgW="3771900" imgH="2298700" progId="Excel.Sheet.12">
                  <p:embed/>
                </p:oleObj>
              </mc:Choice>
              <mc:Fallback>
                <p:oleObj name="Worksheet" r:id="rId8" imgW="3771900" imgH="22987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570220" y="2865120"/>
                        <a:ext cx="3394710" cy="20688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75163700"/>
              </p:ext>
            </p:extLst>
          </p:nvPr>
        </p:nvGraphicFramePr>
        <p:xfrm>
          <a:off x="6324600" y="5021580"/>
          <a:ext cx="2640330" cy="10401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75" name="Worksheet" r:id="rId10" imgW="2933700" imgH="1155700" progId="Excel.Sheet.12">
                  <p:embed/>
                </p:oleObj>
              </mc:Choice>
              <mc:Fallback>
                <p:oleObj name="Worksheet" r:id="rId10" imgW="2933700" imgH="11557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6324600" y="5021580"/>
                        <a:ext cx="2640330" cy="10401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5617072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718285"/>
            <a:ext cx="9052560" cy="853856"/>
          </a:xfrm>
        </p:spPr>
        <p:txBody>
          <a:bodyPr/>
          <a:lstStyle/>
          <a:p>
            <a:r>
              <a:rPr lang="en-US" dirty="0"/>
              <a:t>Area placement study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  <p:pic>
        <p:nvPicPr>
          <p:cNvPr id="6" name="Picture 5" descr="ManagerLayou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6920" y="3647440"/>
            <a:ext cx="2547620" cy="2862580"/>
          </a:xfrm>
          <a:prstGeom prst="rect">
            <a:avLst/>
          </a:prstGeom>
        </p:spPr>
      </p:pic>
      <p:pic>
        <p:nvPicPr>
          <p:cNvPr id="8" name="Picture 7" descr="PElayout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5240" y="3647440"/>
            <a:ext cx="2552220" cy="2862580"/>
          </a:xfrm>
          <a:prstGeom prst="rect">
            <a:avLst/>
          </a:prstGeom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502920" y="1772682"/>
            <a:ext cx="9052560" cy="1709539"/>
          </a:xfrm>
        </p:spPr>
        <p:txBody>
          <a:bodyPr>
            <a:normAutofit/>
          </a:bodyPr>
          <a:lstStyle/>
          <a:p>
            <a:r>
              <a:rPr lang="en-US" dirty="0"/>
              <a:t>Placed and routed without DRC or LVS</a:t>
            </a:r>
          </a:p>
          <a:p>
            <a:r>
              <a:rPr lang="en-US" dirty="0"/>
              <a:t>Routing congestion showed minimal hotspots</a:t>
            </a:r>
          </a:p>
          <a:p>
            <a:r>
              <a:rPr lang="en-US" dirty="0" err="1"/>
              <a:t>Parasitics</a:t>
            </a:r>
            <a:r>
              <a:rPr lang="en-US" dirty="0"/>
              <a:t> used in Primetime for power analysis</a:t>
            </a:r>
          </a:p>
        </p:txBody>
      </p:sp>
    </p:spTree>
    <p:extLst>
      <p:ext uri="{BB962C8B-B14F-4D97-AF65-F5344CB8AC3E}">
        <p14:creationId xmlns:p14="http://schemas.microsoft.com/office/powerpoint/2010/main" val="277687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612615"/>
            <a:ext cx="9052560" cy="850426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19" y="1607549"/>
            <a:ext cx="9052561" cy="2160961"/>
          </a:xfrm>
        </p:spPr>
        <p:txBody>
          <a:bodyPr>
            <a:normAutofit/>
          </a:bodyPr>
          <a:lstStyle/>
          <a:p>
            <a:pPr fontAlgn="auto">
              <a:spcAft>
                <a:spcPts val="669"/>
              </a:spcAft>
              <a:defRPr/>
            </a:pPr>
            <a:r>
              <a:rPr lang="en-US" dirty="0">
                <a:solidFill>
                  <a:srgbClr val="000000"/>
                </a:solidFill>
                <a:cs typeface="Monaco"/>
              </a:rPr>
              <a:t>Most useful ANNs are big</a:t>
            </a:r>
          </a:p>
          <a:p>
            <a:pPr lvl="1" fontAlgn="auto">
              <a:spcAft>
                <a:spcPts val="669"/>
              </a:spcAft>
              <a:defRPr/>
            </a:pPr>
            <a:r>
              <a:rPr lang="en-US" dirty="0">
                <a:solidFill>
                  <a:srgbClr val="000000"/>
                </a:solidFill>
                <a:cs typeface="Monaco"/>
              </a:rPr>
              <a:t>100’s of thousands of artificial neurons</a:t>
            </a:r>
          </a:p>
          <a:p>
            <a:pPr lvl="1" fontAlgn="auto">
              <a:spcAft>
                <a:spcPts val="669"/>
              </a:spcAft>
              <a:defRPr/>
            </a:pPr>
            <a:r>
              <a:rPr lang="en-US" dirty="0">
                <a:solidFill>
                  <a:srgbClr val="000000"/>
                </a:solidFill>
                <a:cs typeface="Monaco"/>
              </a:rPr>
              <a:t>real-time processing requires lots of memory bandwidth and storage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pic>
        <p:nvPicPr>
          <p:cNvPr id="4" name="Picture 3" descr="fullDNN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40" y="3531711"/>
            <a:ext cx="9027564" cy="2615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848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7573"/>
    </mc:Choice>
    <mc:Fallback xmlns="">
      <p:transition xmlns:p14="http://schemas.microsoft.com/office/powerpoint/2010/main" spd="slow" advTm="47573"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673752"/>
            <a:ext cx="9052560" cy="1210839"/>
          </a:xfrm>
        </p:spPr>
        <p:txBody>
          <a:bodyPr/>
          <a:lstStyle/>
          <a:p>
            <a:r>
              <a:rPr lang="en-US" dirty="0"/>
              <a:t>Power 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744861"/>
            <a:ext cx="9052560" cy="279357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Power estimates based on CONV-294 </a:t>
            </a:r>
            <a:r>
              <a:rPr lang="en-US" dirty="0" err="1"/>
              <a:t>testcase</a:t>
            </a:r>
            <a:r>
              <a:rPr lang="en-US" dirty="0"/>
              <a:t> simulation</a:t>
            </a:r>
          </a:p>
          <a:p>
            <a:pPr lvl="1"/>
            <a:r>
              <a:rPr lang="en-US" dirty="0"/>
              <a:t>back to back operations</a:t>
            </a:r>
          </a:p>
          <a:p>
            <a:pPr lvl="1"/>
            <a:r>
              <a:rPr lang="en-US" dirty="0"/>
              <a:t>accumulate DRAM access and use DiRAM4 datasheet [xx]</a:t>
            </a:r>
          </a:p>
          <a:p>
            <a:pPr lvl="1"/>
            <a:r>
              <a:rPr lang="en-US" dirty="0"/>
              <a:t>TSV energy from [XX]</a:t>
            </a:r>
          </a:p>
          <a:p>
            <a:pPr lvl="1"/>
            <a:r>
              <a:rPr lang="en-US" dirty="0" err="1"/>
              <a:t>parasitics</a:t>
            </a:r>
            <a:r>
              <a:rPr lang="en-US" dirty="0"/>
              <a:t> from layout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513080" y="4321036"/>
            <a:ext cx="5400040" cy="15055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101882" tIns="50941" rIns="101882" bIns="50941" numCol="1" anchor="t" anchorCtr="0" compatLnSpc="1">
            <a:prstTxWarp prst="textNoShape">
              <a:avLst/>
            </a:prstTxWarp>
            <a:noAutofit/>
          </a:bodyPr>
          <a:lstStyle>
            <a:lvl1pPr marL="382059" indent="-382059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1pPr>
            <a:lvl2pPr marL="827795" indent="-318383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2pPr>
            <a:lvl3pPr marL="1273531" indent="-254706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3pPr>
            <a:lvl4pPr marL="1782943" indent="-254706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–"/>
              <a:defRPr sz="18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4pPr>
            <a:lvl5pPr marL="2292355" indent="-254706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»"/>
              <a:defRPr sz="18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5pPr>
            <a:lvl6pPr marL="2801767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11180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20592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30004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designed using 65nm library</a:t>
            </a:r>
          </a:p>
          <a:p>
            <a:pPr lvl="1"/>
            <a:r>
              <a:rPr lang="en-US" dirty="0"/>
              <a:t>28nm is target technology</a:t>
            </a:r>
          </a:p>
          <a:p>
            <a:pPr lvl="1"/>
            <a:r>
              <a:rPr lang="en-US" dirty="0"/>
              <a:t>power and area scaling based on synthesizing representative blocks</a:t>
            </a: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5072280"/>
              </p:ext>
            </p:extLst>
          </p:nvPr>
        </p:nvGraphicFramePr>
        <p:xfrm>
          <a:off x="6097270" y="3632200"/>
          <a:ext cx="2667000" cy="7010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84" name="Worksheet" r:id="rId4" imgW="2222500" imgH="584200" progId="Excel.Sheet.12">
                  <p:embed/>
                </p:oleObj>
              </mc:Choice>
              <mc:Fallback>
                <p:oleObj name="Worksheet" r:id="rId4" imgW="2222500" imgH="5842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097270" y="3632200"/>
                        <a:ext cx="2667000" cy="7010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844047"/>
              </p:ext>
            </p:extLst>
          </p:nvPr>
        </p:nvGraphicFramePr>
        <p:xfrm>
          <a:off x="6097270" y="4706620"/>
          <a:ext cx="2667000" cy="16154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85" name="Worksheet" r:id="rId6" imgW="2222500" imgH="1346200" progId="Excel.Sheet.12">
                  <p:embed/>
                </p:oleObj>
              </mc:Choice>
              <mc:Fallback>
                <p:oleObj name="Worksheet" r:id="rId6" imgW="2222500" imgH="13462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097270" y="4706620"/>
                        <a:ext cx="2667000" cy="16154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7033365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580271"/>
            <a:ext cx="9052560" cy="913199"/>
          </a:xfrm>
        </p:spPr>
        <p:txBody>
          <a:bodyPr/>
          <a:lstStyle/>
          <a:p>
            <a:r>
              <a:rPr lang="en-US" dirty="0"/>
              <a:t>Research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493470"/>
            <a:ext cx="9052560" cy="6116123"/>
          </a:xfrm>
        </p:spPr>
        <p:txBody>
          <a:bodyPr>
            <a:normAutofit/>
          </a:bodyPr>
          <a:lstStyle/>
          <a:p>
            <a:r>
              <a:rPr lang="en-US" dirty="0"/>
              <a:t>Specify a custom organization of a 3DIC DRAM</a:t>
            </a:r>
          </a:p>
          <a:p>
            <a:pPr lvl="1"/>
            <a:r>
              <a:rPr lang="en-US" dirty="0"/>
              <a:t>provide a specification showing memory organization, bus widths</a:t>
            </a:r>
          </a:p>
          <a:p>
            <a:r>
              <a:rPr lang="en-US" dirty="0"/>
              <a:t>Create Structures/Instructions to exploit DRAM capacity</a:t>
            </a:r>
          </a:p>
          <a:p>
            <a:r>
              <a:rPr lang="en-US" dirty="0"/>
              <a:t>Propose 3D architecture to take advantage of DRAM capacity and bandwidth</a:t>
            </a:r>
          </a:p>
          <a:p>
            <a:pPr lvl="1"/>
            <a:r>
              <a:rPr lang="en-US" dirty="0"/>
              <a:t>RTL design and simulate memory management layer</a:t>
            </a:r>
          </a:p>
          <a:p>
            <a:pPr lvl="1"/>
            <a:r>
              <a:rPr lang="en-US" dirty="0"/>
              <a:t>RTL design and simulate processing layer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40771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674688"/>
            <a:ext cx="9052560" cy="1210839"/>
          </a:xfrm>
        </p:spPr>
        <p:txBody>
          <a:bodyPr/>
          <a:lstStyle/>
          <a:p>
            <a:r>
              <a:rPr lang="en-US" dirty="0"/>
              <a:t>Comparison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52</a:t>
            </a:fld>
            <a:endParaRPr 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91666912"/>
              </p:ext>
            </p:extLst>
          </p:nvPr>
        </p:nvGraphicFramePr>
        <p:xfrm>
          <a:off x="2346960" y="4658574"/>
          <a:ext cx="5461000" cy="1682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64" name="Worksheet" r:id="rId3" imgW="4368800" imgH="1346200" progId="Excel.Sheet.12">
                  <p:embed/>
                </p:oleObj>
              </mc:Choice>
              <mc:Fallback>
                <p:oleObj name="Worksheet" r:id="rId3" imgW="4368800" imgH="13462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346960" y="4658574"/>
                        <a:ext cx="5461000" cy="1682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502920" y="1709793"/>
            <a:ext cx="9052560" cy="4631531"/>
          </a:xfrm>
        </p:spPr>
        <p:txBody>
          <a:bodyPr>
            <a:normAutofit/>
          </a:bodyPr>
          <a:lstStyle/>
          <a:p>
            <a:r>
              <a:rPr lang="en-US" dirty="0"/>
              <a:t>Best comparison is to </a:t>
            </a:r>
            <a:r>
              <a:rPr lang="en-US" dirty="0" err="1"/>
              <a:t>NeuroStream</a:t>
            </a:r>
            <a:r>
              <a:rPr lang="en-US" dirty="0"/>
              <a:t> and </a:t>
            </a:r>
            <a:r>
              <a:rPr lang="en-US" dirty="0" err="1"/>
              <a:t>DaDianNao</a:t>
            </a:r>
            <a:endParaRPr lang="en-US" dirty="0"/>
          </a:p>
          <a:p>
            <a:pPr lvl="1"/>
            <a:r>
              <a:rPr lang="en-US" dirty="0"/>
              <a:t>Goldilocks</a:t>
            </a:r>
          </a:p>
          <a:p>
            <a:pPr lvl="1"/>
            <a:endParaRPr lang="en-US" dirty="0"/>
          </a:p>
          <a:p>
            <a:pPr marL="509412" lvl="1" indent="0">
              <a:buNone/>
            </a:pPr>
            <a:endParaRPr lang="en-US" dirty="0"/>
          </a:p>
          <a:p>
            <a:pPr marL="509412" lvl="1" indent="0">
              <a:buNone/>
            </a:pPr>
            <a:endParaRPr lang="en-US" dirty="0"/>
          </a:p>
          <a:p>
            <a:pPr lvl="1"/>
            <a:r>
              <a:rPr lang="en-US" dirty="0"/>
              <a:t>Scaled</a:t>
            </a:r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95746941"/>
              </p:ext>
            </p:extLst>
          </p:nvPr>
        </p:nvGraphicFramePr>
        <p:xfrm>
          <a:off x="1595120" y="2858770"/>
          <a:ext cx="6604000" cy="968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65" name="Worksheet" r:id="rId5" imgW="5283200" imgH="774700" progId="Excel.Sheet.12">
                  <p:embed/>
                </p:oleObj>
              </mc:Choice>
              <mc:Fallback>
                <p:oleObj name="Worksheet" r:id="rId5" imgW="5283200" imgH="7747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95120" y="2858770"/>
                        <a:ext cx="6604000" cy="968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ounded Rectangle 7"/>
          <p:cNvSpPr/>
          <p:nvPr/>
        </p:nvSpPr>
        <p:spPr>
          <a:xfrm>
            <a:off x="5770880" y="6096000"/>
            <a:ext cx="1828800" cy="201168"/>
          </a:xfrm>
          <a:prstGeom prst="roundRect">
            <a:avLst/>
          </a:prstGeom>
          <a:solidFill>
            <a:srgbClr val="008000">
              <a:alpha val="20000"/>
            </a:srgb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4627880" y="5618480"/>
            <a:ext cx="2971800" cy="201168"/>
          </a:xfrm>
          <a:prstGeom prst="roundRect">
            <a:avLst/>
          </a:prstGeom>
          <a:solidFill>
            <a:srgbClr val="008000">
              <a:alpha val="20000"/>
            </a:srgb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5760720" y="5151120"/>
            <a:ext cx="1828800" cy="201168"/>
          </a:xfrm>
          <a:prstGeom prst="roundRect">
            <a:avLst/>
          </a:prstGeom>
          <a:solidFill>
            <a:srgbClr val="008000">
              <a:alpha val="20000"/>
            </a:srgb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4561840" y="5161280"/>
            <a:ext cx="685800" cy="201168"/>
          </a:xfrm>
          <a:prstGeom prst="roundRect">
            <a:avLst/>
          </a:prstGeom>
          <a:solidFill>
            <a:srgbClr val="FF0000">
              <a:alpha val="20000"/>
            </a:srgb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4566920" y="6106160"/>
            <a:ext cx="685800" cy="201168"/>
          </a:xfrm>
          <a:prstGeom prst="roundRect">
            <a:avLst/>
          </a:prstGeom>
          <a:solidFill>
            <a:srgbClr val="FF0000">
              <a:alpha val="20000"/>
            </a:srgb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56519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565228"/>
            <a:ext cx="9052560" cy="1210839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709793"/>
            <a:ext cx="9052560" cy="4631531"/>
          </a:xfrm>
        </p:spPr>
        <p:txBody>
          <a:bodyPr>
            <a:normAutofit fontScale="92500"/>
          </a:bodyPr>
          <a:lstStyle/>
          <a:p>
            <a:r>
              <a:rPr lang="en-US" dirty="0"/>
              <a:t>Real world applications will require multiple artificial neural networks</a:t>
            </a:r>
          </a:p>
          <a:p>
            <a:pPr lvl="1"/>
            <a:r>
              <a:rPr lang="en-US" dirty="0"/>
              <a:t>current solutions consume significant power and real-estate</a:t>
            </a:r>
          </a:p>
          <a:p>
            <a:r>
              <a:rPr lang="en-US" dirty="0"/>
              <a:t>Proposed a 3DIC solution that includes:</a:t>
            </a:r>
          </a:p>
          <a:p>
            <a:pPr lvl="1"/>
            <a:r>
              <a:rPr lang="en-US" dirty="0"/>
              <a:t>Custom organized 3D-DRAM specification</a:t>
            </a:r>
          </a:p>
          <a:p>
            <a:pPr lvl="1"/>
            <a:r>
              <a:rPr lang="en-US" dirty="0"/>
              <a:t>Instructions and data structures</a:t>
            </a:r>
          </a:p>
          <a:p>
            <a:pPr lvl="1"/>
            <a:r>
              <a:rPr lang="en-US" dirty="0"/>
              <a:t>Purpose designed functions to accelerate a Artificial Neural Networks</a:t>
            </a:r>
          </a:p>
          <a:p>
            <a:pPr lvl="1"/>
            <a:r>
              <a:rPr lang="en-US" dirty="0"/>
              <a:t>Architecture to take advantage of 3D technology</a:t>
            </a:r>
          </a:p>
          <a:p>
            <a:r>
              <a:rPr lang="en-US" dirty="0"/>
              <a:t>Overall performance and power improvement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78250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14710"/>
            <a:ext cx="9052560" cy="1210839"/>
          </a:xfrm>
        </p:spPr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78228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73545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766115"/>
            <a:ext cx="9052560" cy="1210839"/>
          </a:xfrm>
        </p:spPr>
        <p:txBody>
          <a:bodyPr/>
          <a:lstStyle/>
          <a:p>
            <a:r>
              <a:rPr lang="en-US" dirty="0"/>
              <a:t>Publication(s)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1471" y="1976954"/>
            <a:ext cx="9052560" cy="3517371"/>
          </a:xfrm>
        </p:spPr>
        <p:txBody>
          <a:bodyPr/>
          <a:lstStyle/>
          <a:p>
            <a:r>
              <a:rPr lang="en-US" dirty="0"/>
              <a:t>Multi-ANN Edge System based on a Custom 3DIC DRAM  - submitted to IEEE journal on emerging technologies and selected topics</a:t>
            </a:r>
          </a:p>
          <a:p>
            <a:r>
              <a:rPr lang="en-US" dirty="0"/>
              <a:t>Using a 2-D Laser Scanner along with Cogent Confabulation as a Localized Navigation Aid</a:t>
            </a:r>
            <a:br>
              <a:rPr lang="en-US" dirty="0"/>
            </a:br>
            <a:r>
              <a:rPr lang="en-US" dirty="0"/>
              <a:t> - still trying to find an appropriate journal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11295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627563"/>
            <a:ext cx="9052560" cy="1210839"/>
          </a:xfrm>
        </p:spPr>
        <p:txBody>
          <a:bodyPr/>
          <a:lstStyle/>
          <a:p>
            <a:r>
              <a:rPr lang="en-US" dirty="0"/>
              <a:t>Manager Controller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57</a:t>
            </a:fld>
            <a:endParaRPr lang="en-US"/>
          </a:p>
        </p:txBody>
      </p:sp>
      <p:pic>
        <p:nvPicPr>
          <p:cNvPr id="3" name="Picture 2" descr="systemControllerBlockDiagra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6802" y="2255330"/>
            <a:ext cx="5568884" cy="4077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10638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504406"/>
            <a:ext cx="9052560" cy="1210839"/>
          </a:xfrm>
        </p:spPr>
        <p:txBody>
          <a:bodyPr/>
          <a:lstStyle/>
          <a:p>
            <a:r>
              <a:rPr lang="en-US" dirty="0"/>
              <a:t>MRC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58</a:t>
            </a:fld>
            <a:endParaRPr lang="en-US"/>
          </a:p>
        </p:txBody>
      </p:sp>
      <p:pic>
        <p:nvPicPr>
          <p:cNvPr id="7" name="Picture 6" descr="mrcBlockDiagram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057" y="2231720"/>
            <a:ext cx="7204171" cy="3887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30928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519800"/>
            <a:ext cx="9052560" cy="1210839"/>
          </a:xfrm>
        </p:spPr>
        <p:txBody>
          <a:bodyPr/>
          <a:lstStyle/>
          <a:p>
            <a:r>
              <a:rPr lang="en-US" dirty="0"/>
              <a:t>RDP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59</a:t>
            </a:fld>
            <a:endParaRPr lang="en-US"/>
          </a:p>
        </p:txBody>
      </p:sp>
      <p:pic>
        <p:nvPicPr>
          <p:cNvPr id="5" name="Picture 4" descr="rdpBlockDiagram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8858" y="1908393"/>
            <a:ext cx="6866198" cy="3741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9802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32550"/>
            <a:ext cx="9052560" cy="1210839"/>
          </a:xfrm>
        </p:spPr>
        <p:txBody>
          <a:bodyPr/>
          <a:lstStyle/>
          <a:p>
            <a:r>
              <a:rPr lang="en-US" dirty="0"/>
              <a:t>Research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18" y="1533516"/>
            <a:ext cx="8927572" cy="5631167"/>
          </a:xfrm>
        </p:spPr>
        <p:txBody>
          <a:bodyPr>
            <a:normAutofit/>
          </a:bodyPr>
          <a:lstStyle/>
          <a:p>
            <a:r>
              <a:rPr lang="en-US" dirty="0"/>
              <a:t>Most research focused on CNNs</a:t>
            </a:r>
          </a:p>
          <a:p>
            <a:pPr lvl="1"/>
            <a:r>
              <a:rPr lang="en-US" dirty="0"/>
              <a:t>can take advantage of SRAM using parameter reuse</a:t>
            </a:r>
          </a:p>
          <a:p>
            <a:r>
              <a:rPr lang="en-US" dirty="0"/>
              <a:t>A lot of focus on server applications</a:t>
            </a:r>
          </a:p>
          <a:p>
            <a:pPr lvl="1"/>
            <a:r>
              <a:rPr lang="en-US" dirty="0"/>
              <a:t>perhaps lots of research $$ available??</a:t>
            </a:r>
          </a:p>
          <a:p>
            <a:pPr lvl="1"/>
            <a:r>
              <a:rPr lang="en-US" dirty="0"/>
              <a:t>server applications can take advantage of SRAM for batch processing</a:t>
            </a:r>
          </a:p>
          <a:p>
            <a:r>
              <a:rPr lang="en-US" dirty="0"/>
              <a:t>But many DNNs are fully-connected [XX]</a:t>
            </a:r>
          </a:p>
          <a:p>
            <a:pPr lvl="1"/>
            <a:r>
              <a:rPr lang="en-US" dirty="0">
                <a:solidFill>
                  <a:srgbClr val="000000"/>
                </a:solidFill>
                <a:cs typeface="Monaco"/>
              </a:rPr>
              <a:t>LSTM and MLPs</a:t>
            </a:r>
          </a:p>
          <a:p>
            <a:pPr lvl="1"/>
            <a:r>
              <a:rPr lang="en-US" dirty="0">
                <a:solidFill>
                  <a:srgbClr val="000000"/>
                </a:solidFill>
                <a:cs typeface="Monaco"/>
              </a:rPr>
              <a:t>classifier stage of all ANNs including CNN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553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380"/>
    </mc:Choice>
    <mc:Fallback xmlns="">
      <p:transition xmlns:p14="http://schemas.microsoft.com/office/powerpoint/2010/main" spd="slow" advTm="100380"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627563"/>
            <a:ext cx="9052560" cy="1210839"/>
          </a:xfrm>
        </p:spPr>
        <p:txBody>
          <a:bodyPr/>
          <a:lstStyle/>
          <a:p>
            <a:r>
              <a:rPr lang="en-US" dirty="0"/>
              <a:t>MWC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60</a:t>
            </a:fld>
            <a:endParaRPr lang="en-US"/>
          </a:p>
        </p:txBody>
      </p:sp>
      <p:pic>
        <p:nvPicPr>
          <p:cNvPr id="5" name="Picture 4" descr="mwcBlockDiagram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6251" y="2257082"/>
            <a:ext cx="6970698" cy="4070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70065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666050"/>
            <a:ext cx="9052560" cy="1210839"/>
          </a:xfrm>
        </p:spPr>
        <p:txBody>
          <a:bodyPr/>
          <a:lstStyle/>
          <a:p>
            <a:r>
              <a:rPr lang="en-US" dirty="0"/>
              <a:t>PE Controller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61</a:t>
            </a:fld>
            <a:endParaRPr lang="en-US"/>
          </a:p>
        </p:txBody>
      </p:sp>
      <p:pic>
        <p:nvPicPr>
          <p:cNvPr id="5" name="Picture 4" descr="PEcntlBlockDiagram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5765" y="2349063"/>
            <a:ext cx="7916223" cy="3839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36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542893"/>
            <a:ext cx="9052560" cy="1210839"/>
          </a:xfrm>
        </p:spPr>
        <p:txBody>
          <a:bodyPr/>
          <a:lstStyle/>
          <a:p>
            <a:r>
              <a:rPr lang="en-US" dirty="0"/>
              <a:t>SIMD Wrapper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62</a:t>
            </a:fld>
            <a:endParaRPr lang="en-US"/>
          </a:p>
        </p:txBody>
      </p:sp>
      <p:pic>
        <p:nvPicPr>
          <p:cNvPr id="5" name="Picture 4" descr="SIMDwrapperBlockDiagram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7375" y="2085982"/>
            <a:ext cx="6087715" cy="4422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86448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542893"/>
            <a:ext cx="9052560" cy="1210839"/>
          </a:xfrm>
        </p:spPr>
        <p:txBody>
          <a:bodyPr/>
          <a:lstStyle/>
          <a:p>
            <a:r>
              <a:rPr lang="en-US" dirty="0"/>
              <a:t>Streaming Operations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63</a:t>
            </a:fld>
            <a:endParaRPr lang="en-US"/>
          </a:p>
        </p:txBody>
      </p:sp>
      <p:pic>
        <p:nvPicPr>
          <p:cNvPr id="3" name="Picture 2" descr="streamingOpBlockDiagram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5926" y="1941518"/>
            <a:ext cx="5656668" cy="4455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16342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527497"/>
            <a:ext cx="9052560" cy="1210839"/>
          </a:xfrm>
        </p:spPr>
        <p:txBody>
          <a:bodyPr/>
          <a:lstStyle/>
          <a:p>
            <a:r>
              <a:rPr lang="en-US" dirty="0"/>
              <a:t>Classifier Implementation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64</a:t>
            </a:fld>
            <a:endParaRPr lang="en-US"/>
          </a:p>
        </p:txBody>
      </p:sp>
      <p:pic>
        <p:nvPicPr>
          <p:cNvPr id="5" name="Picture 4" descr="classifierDiagram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2059" y="2165053"/>
            <a:ext cx="4292600" cy="2209800"/>
          </a:xfrm>
          <a:prstGeom prst="rect">
            <a:avLst/>
          </a:prstGeom>
        </p:spPr>
      </p:pic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587590" y="4709467"/>
            <a:ext cx="9052560" cy="597193"/>
          </a:xfrm>
        </p:spPr>
        <p:txBody>
          <a:bodyPr/>
          <a:lstStyle/>
          <a:p>
            <a:r>
              <a:rPr lang="en-US" sz="2400" dirty="0"/>
              <a:t>Separate into sub-layers</a:t>
            </a:r>
          </a:p>
          <a:p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596335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519801"/>
            <a:ext cx="9052560" cy="935000"/>
          </a:xfrm>
        </p:spPr>
        <p:txBody>
          <a:bodyPr/>
          <a:lstStyle/>
          <a:p>
            <a:r>
              <a:rPr lang="en-US" dirty="0"/>
              <a:t>Classifier Implementation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6012528"/>
            <a:ext cx="9052560" cy="854098"/>
          </a:xfrm>
        </p:spPr>
        <p:txBody>
          <a:bodyPr/>
          <a:lstStyle/>
          <a:p>
            <a:r>
              <a:rPr lang="en-US" dirty="0"/>
              <a:t>Additional processing absorbed by layer l </a:t>
            </a:r>
            <a:r>
              <a:rPr lang="en-US" dirty="0" err="1"/>
              <a:t>ANe</a:t>
            </a:r>
            <a:r>
              <a:rPr lang="en-US" dirty="0"/>
              <a:t> MAC operation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65</a:t>
            </a:fld>
            <a:endParaRPr lang="en-US"/>
          </a:p>
        </p:txBody>
      </p:sp>
      <p:pic>
        <p:nvPicPr>
          <p:cNvPr id="6" name="Picture 5" descr="classifierSequenceTiming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340" y="4156565"/>
            <a:ext cx="8385496" cy="1366439"/>
          </a:xfrm>
          <a:prstGeom prst="rect">
            <a:avLst/>
          </a:prstGeom>
        </p:spPr>
      </p:pic>
      <p:pic>
        <p:nvPicPr>
          <p:cNvPr id="7" name="Picture 6" descr="classifierImplementation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937" y="1640893"/>
            <a:ext cx="8443899" cy="2352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44385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96709"/>
            <a:ext cx="9052560" cy="973486"/>
          </a:xfrm>
        </p:spPr>
        <p:txBody>
          <a:bodyPr/>
          <a:lstStyle/>
          <a:p>
            <a:r>
              <a:rPr lang="en-US" dirty="0"/>
              <a:t>Pooling Implementation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647527"/>
            <a:ext cx="9052560" cy="3517371"/>
          </a:xfrm>
        </p:spPr>
        <p:txBody>
          <a:bodyPr/>
          <a:lstStyle/>
          <a:p>
            <a:r>
              <a:rPr lang="en-US" dirty="0"/>
              <a:t>Pooling performed by ordering previous layers calculation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66</a:t>
            </a:fld>
            <a:endParaRPr lang="en-US"/>
          </a:p>
        </p:txBody>
      </p:sp>
      <p:pic>
        <p:nvPicPr>
          <p:cNvPr id="5" name="Picture 4" descr="pooling3D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374" y="3203780"/>
            <a:ext cx="3326344" cy="2313321"/>
          </a:xfrm>
          <a:prstGeom prst="rect">
            <a:avLst/>
          </a:prstGeom>
        </p:spPr>
      </p:pic>
      <p:pic>
        <p:nvPicPr>
          <p:cNvPr id="6" name="Picture 5" descr="poolingImplementation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3589" y="3055848"/>
            <a:ext cx="3981062" cy="2630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17072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727829"/>
            <a:ext cx="9052560" cy="1210839"/>
          </a:xfrm>
        </p:spPr>
        <p:txBody>
          <a:bodyPr/>
          <a:lstStyle/>
          <a:p>
            <a:r>
              <a:rPr lang="en-US" dirty="0"/>
              <a:t>Example DRAM Access Sequence</a:t>
            </a:r>
          </a:p>
        </p:txBody>
      </p:sp>
      <p:pic>
        <p:nvPicPr>
          <p:cNvPr id="10" name="Picture 9" descr="DRAMReadPath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905" y="2182955"/>
            <a:ext cx="8467049" cy="4727747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08546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603543"/>
            <a:ext cx="9052560" cy="1210839"/>
          </a:xfrm>
        </p:spPr>
        <p:txBody>
          <a:bodyPr/>
          <a:lstStyle/>
          <a:p>
            <a:r>
              <a:rPr lang="en-US" dirty="0"/>
              <a:t>Stack Bus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4179" y="1798127"/>
            <a:ext cx="9052560" cy="5550916"/>
          </a:xfrm>
        </p:spPr>
        <p:txBody>
          <a:bodyPr>
            <a:normAutofit/>
          </a:bodyPr>
          <a:lstStyle/>
          <a:p>
            <a:r>
              <a:rPr lang="en-US" dirty="0" err="1"/>
              <a:t>Downstrean</a:t>
            </a:r>
            <a:r>
              <a:rPr lang="en-US" dirty="0"/>
              <a:t> and upstream buses</a:t>
            </a:r>
          </a:p>
          <a:p>
            <a:pPr lvl="1"/>
            <a:r>
              <a:rPr lang="en-US" dirty="0"/>
              <a:t>OOB bus carries control</a:t>
            </a:r>
          </a:p>
          <a:p>
            <a:r>
              <a:rPr lang="en-US" dirty="0"/>
              <a:t>Buses carry control packets and data packets</a:t>
            </a:r>
          </a:p>
          <a:p>
            <a:pPr lvl="1"/>
            <a:r>
              <a:rPr lang="en-US" dirty="0"/>
              <a:t>packets will be multiple clock cycles</a:t>
            </a:r>
          </a:p>
          <a:p>
            <a:r>
              <a:rPr lang="en-US" dirty="0"/>
              <a:t>Control packets used to configure PE</a:t>
            </a:r>
          </a:p>
          <a:p>
            <a:pPr lvl="1"/>
            <a:r>
              <a:rPr lang="en-US" dirty="0"/>
              <a:t>special function and SIMD operations</a:t>
            </a:r>
          </a:p>
          <a:p>
            <a:pPr lvl="1"/>
            <a:r>
              <a:rPr lang="en-US" dirty="0"/>
              <a:t>result information</a:t>
            </a:r>
          </a:p>
          <a:p>
            <a:r>
              <a:rPr lang="en-US" dirty="0"/>
              <a:t>Data Packets will carry arguments for special functions</a:t>
            </a:r>
          </a:p>
          <a:p>
            <a:pPr lvl="1"/>
            <a:r>
              <a:rPr lang="en-US" dirty="0"/>
              <a:t>data to will be multiple cycles of two 32-bit words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88472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Title 1"/>
          <p:cNvSpPr>
            <a:spLocks noGrp="1"/>
          </p:cNvSpPr>
          <p:nvPr>
            <p:ph type="ctrTitle"/>
          </p:nvPr>
        </p:nvSpPr>
        <p:spPr>
          <a:xfrm>
            <a:off x="754380" y="621861"/>
            <a:ext cx="8549640" cy="1013749"/>
          </a:xfrm>
        </p:spPr>
        <p:txBody>
          <a:bodyPr/>
          <a:lstStyle/>
          <a:p>
            <a:r>
              <a:rPr lang="en-US" dirty="0">
                <a:latin typeface="Arial" charset="0"/>
              </a:rPr>
              <a:t>Example Image Recognition CNN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5924" y="1635307"/>
            <a:ext cx="8968741" cy="5121411"/>
          </a:xfrm>
        </p:spPr>
        <p:txBody>
          <a:bodyPr rtlCol="0">
            <a:normAutofit/>
          </a:bodyPr>
          <a:lstStyle/>
          <a:p>
            <a:pPr marL="382059" indent="-382059" algn="l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sz="2400" dirty="0">
                <a:solidFill>
                  <a:srgbClr val="000000"/>
                </a:solidFill>
                <a:ea typeface="+mn-ea"/>
                <a:cs typeface="Monaco"/>
              </a:rPr>
              <a:t>Example taken from </a:t>
            </a:r>
            <a:r>
              <a:rPr lang="en-US" sz="2400" dirty="0" err="1">
                <a:solidFill>
                  <a:srgbClr val="000000"/>
                </a:solidFill>
                <a:ea typeface="+mn-ea"/>
                <a:cs typeface="Monaco"/>
              </a:rPr>
              <a:t>Krizhevsky</a:t>
            </a:r>
            <a:r>
              <a:rPr lang="en-US" sz="2400" dirty="0">
                <a:solidFill>
                  <a:srgbClr val="000000"/>
                </a:solidFill>
                <a:ea typeface="+mn-ea"/>
                <a:cs typeface="Monaco"/>
              </a:rPr>
              <a:t>, </a:t>
            </a:r>
            <a:r>
              <a:rPr lang="en-US" sz="2400" dirty="0" err="1">
                <a:solidFill>
                  <a:srgbClr val="000000"/>
                </a:solidFill>
                <a:ea typeface="+mn-ea"/>
                <a:cs typeface="Monaco"/>
              </a:rPr>
              <a:t>Sutsever</a:t>
            </a:r>
            <a:r>
              <a:rPr lang="en-US" sz="2400" dirty="0">
                <a:solidFill>
                  <a:srgbClr val="000000"/>
                </a:solidFill>
                <a:ea typeface="+mn-ea"/>
                <a:cs typeface="Monaco"/>
              </a:rPr>
              <a:t>, Hinton 2012 </a:t>
            </a:r>
            <a:r>
              <a:rPr lang="en-US" sz="2400" baseline="30000" dirty="0">
                <a:solidFill>
                  <a:srgbClr val="000000"/>
                </a:solidFill>
                <a:ea typeface="+mn-ea"/>
                <a:cs typeface="Monaco"/>
              </a:rPr>
              <a:t>[Kri12]</a:t>
            </a:r>
          </a:p>
          <a:p>
            <a:pPr marL="382059" indent="-382059" algn="l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sz="2400" dirty="0">
                <a:solidFill>
                  <a:srgbClr val="000000"/>
                </a:solidFill>
                <a:ea typeface="+mn-ea"/>
                <a:cs typeface="Monaco"/>
              </a:rPr>
              <a:t>Seven layers but only first 3 layers shown</a:t>
            </a:r>
          </a:p>
          <a:p>
            <a:pPr marL="382059" indent="-382059" algn="l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sz="2400" dirty="0">
                <a:solidFill>
                  <a:srgbClr val="000000"/>
                </a:solidFill>
                <a:ea typeface="+mn-ea"/>
                <a:cs typeface="Monaco"/>
              </a:rPr>
              <a:t>~60M parameters(~2Gb), ~2GFLOP</a:t>
            </a:r>
          </a:p>
        </p:txBody>
      </p:sp>
      <p:pic>
        <p:nvPicPr>
          <p:cNvPr id="2" name="Picture 1" descr="ExampleConvNet.pdf"/>
          <p:cNvPicPr>
            <a:picLocks noChangeAspect="1"/>
          </p:cNvPicPr>
          <p:nvPr/>
        </p:nvPicPr>
        <p:blipFill>
          <a:blip r:embed="rId3">
            <a:alphaModFix/>
            <a:lum bright="-100000" contrast="-10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648" y="3177038"/>
            <a:ext cx="6787132" cy="4191257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1E82176-A547-F94B-AC51-D6E9C882CB88}" type="slidenum">
              <a:rPr lang="en-US" smtClean="0"/>
              <a:pPr>
                <a:defRPr/>
              </a:pPr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4831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705168"/>
            <a:ext cx="9052560" cy="1210839"/>
          </a:xfrm>
        </p:spPr>
        <p:txBody>
          <a:bodyPr/>
          <a:lstStyle/>
          <a:p>
            <a:r>
              <a:rPr lang="en-US" dirty="0"/>
              <a:t>Mission Statement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927862"/>
            <a:ext cx="9052560" cy="5021578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Real world applications will require multiple disparate NNs to be solved simultaneously</a:t>
            </a:r>
          </a:p>
          <a:p>
            <a:pPr lvl="1"/>
            <a:r>
              <a:rPr lang="en-US" dirty="0"/>
              <a:t>If ANNs fulfill their potential, we believe that systems employing ANNs will utilize them for various functions, such as engine monitoring, anomaly detection, navigation etc. all within the same system</a:t>
            </a:r>
          </a:p>
          <a:p>
            <a:r>
              <a:rPr lang="en-US" dirty="0"/>
              <a:t>We need the capacity provided by Dynamic Random Access Memory (DRAM)</a:t>
            </a:r>
          </a:p>
          <a:p>
            <a:pPr lvl="1"/>
            <a:r>
              <a:rPr lang="en-US" dirty="0"/>
              <a:t>SRAM is easy to use, but capacity limitations impose ANN size restrictions.</a:t>
            </a:r>
            <a:br>
              <a:rPr lang="en-US" dirty="0"/>
            </a:br>
            <a:r>
              <a:rPr lang="en-US" dirty="0"/>
              <a:t>DRAMs are difficult to use but they provide the capacity we need.</a:t>
            </a:r>
          </a:p>
          <a:p>
            <a:pPr lvl="1"/>
            <a:r>
              <a:rPr lang="en-US" dirty="0"/>
              <a:t>Much of the research has employed SRAM. Perhaps because it provides high bandwidth but could it also be because its easy to use</a:t>
            </a:r>
          </a:p>
          <a:p>
            <a:pPr lvl="1"/>
            <a:r>
              <a:rPr lang="en-US" dirty="0"/>
              <a:t>Some research has employed DRAM, but its often used as a feeder to an SRAM based implementation.</a:t>
            </a:r>
          </a:p>
          <a:p>
            <a:r>
              <a:rPr lang="en-US" dirty="0"/>
              <a:t>Need to consider the system impact</a:t>
            </a:r>
          </a:p>
          <a:p>
            <a:pPr lvl="1"/>
            <a:r>
              <a:rPr lang="en-US" dirty="0"/>
              <a:t>Research often focuses on point problems. This isn't unreasonable, research institutions have limited resources.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36884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28023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TSV Power</a:t>
            </a:r>
          </a:p>
        </p:txBody>
      </p:sp>
      <p:pic>
        <p:nvPicPr>
          <p:cNvPr id="4" name="Picture 3" descr="TSVPowerFigur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500" y="2027244"/>
            <a:ext cx="5092700" cy="43307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293311" y="1198239"/>
            <a:ext cx="1340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[Liu12]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53275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735816"/>
            <a:ext cx="9052560" cy="884768"/>
          </a:xfrm>
        </p:spPr>
        <p:txBody>
          <a:bodyPr/>
          <a:lstStyle/>
          <a:p>
            <a:r>
              <a:rPr lang="en-US" dirty="0"/>
              <a:t>DiRAM4 Stack</a:t>
            </a:r>
          </a:p>
        </p:txBody>
      </p:sp>
      <p:pic>
        <p:nvPicPr>
          <p:cNvPr id="4" name="Content Placeholder 3" descr="DiRAM4 Stack Figure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9079" r="-29079"/>
          <a:stretch>
            <a:fillRect/>
          </a:stretch>
        </p:blipFill>
        <p:spPr>
          <a:xfrm>
            <a:off x="-330816" y="2230969"/>
            <a:ext cx="11429148" cy="4441773"/>
          </a:xfrm>
        </p:spPr>
      </p:pic>
      <p:sp>
        <p:nvSpPr>
          <p:cNvPr id="5" name="TextBox 4"/>
          <p:cNvSpPr txBox="1"/>
          <p:nvPr/>
        </p:nvSpPr>
        <p:spPr>
          <a:xfrm>
            <a:off x="6606082" y="735816"/>
            <a:ext cx="1376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[Pat14]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80164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Scaling from [Sch14]</a:t>
            </a:r>
          </a:p>
        </p:txBody>
      </p:sp>
      <p:pic>
        <p:nvPicPr>
          <p:cNvPr id="4" name="Content Placeholder 3" descr="Screen Shot 2016-07-18 at 10.30.26 PM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0356" r="-50356"/>
          <a:stretch>
            <a:fillRect/>
          </a:stretch>
        </p:blipFill>
        <p:spPr>
          <a:xfrm>
            <a:off x="-291876" y="2350320"/>
            <a:ext cx="10283024" cy="3996349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696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87463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iRAM4 Power Calculations (dragged)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383" y="4776603"/>
            <a:ext cx="3406804" cy="1703402"/>
          </a:xfrm>
          <a:prstGeom prst="rect">
            <a:avLst/>
          </a:prstGeom>
        </p:spPr>
      </p:pic>
      <p:sp>
        <p:nvSpPr>
          <p:cNvPr id="13" name="Oval 12"/>
          <p:cNvSpPr/>
          <p:nvPr/>
        </p:nvSpPr>
        <p:spPr>
          <a:xfrm>
            <a:off x="5658296" y="6567627"/>
            <a:ext cx="759027" cy="350652"/>
          </a:xfrm>
          <a:prstGeom prst="ellipse">
            <a:avLst/>
          </a:prstGeom>
          <a:solidFill>
            <a:schemeClr val="accent6">
              <a:lumMod val="75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662838"/>
            <a:ext cx="9052560" cy="823675"/>
          </a:xfrm>
        </p:spPr>
        <p:txBody>
          <a:bodyPr/>
          <a:lstStyle/>
          <a:p>
            <a:r>
              <a:rPr lang="en-US" dirty="0"/>
              <a:t>Estimated DRAM Internal Power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497459"/>
            <a:ext cx="9052560" cy="928642"/>
          </a:xfrm>
        </p:spPr>
        <p:txBody>
          <a:bodyPr/>
          <a:lstStyle/>
          <a:p>
            <a:r>
              <a:rPr lang="en-US" sz="1800" dirty="0"/>
              <a:t>Considering the DRAM Read path sequence shown previously (energy numbers from  [</a:t>
            </a:r>
            <a:r>
              <a:rPr lang="en-US" sz="1800" dirty="0" err="1"/>
              <a:t>Tez</a:t>
            </a:r>
            <a:r>
              <a:rPr lang="en-US" sz="1800" dirty="0"/>
              <a:t>])</a:t>
            </a:r>
          </a:p>
        </p:txBody>
      </p:sp>
      <p:pic>
        <p:nvPicPr>
          <p:cNvPr id="4" name="Picture 3" descr="DiRAM4 Power Calculations (dragged)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9388" y="1889413"/>
            <a:ext cx="2200786" cy="1925687"/>
          </a:xfrm>
          <a:prstGeom prst="rect">
            <a:avLst/>
          </a:prstGeom>
        </p:spPr>
      </p:pic>
      <p:pic>
        <p:nvPicPr>
          <p:cNvPr id="5" name="Picture 4" descr="DiRAM4 Power Calculations (dragged)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5334" y="1889416"/>
            <a:ext cx="3301178" cy="2200785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502920" y="3781836"/>
            <a:ext cx="9052560" cy="6174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101882" tIns="50941" rIns="101882" bIns="50941" numCol="1" anchor="t" anchorCtr="0" compatLnSpc="1">
            <a:prstTxWarp prst="textNoShape">
              <a:avLst/>
            </a:prstTxWarp>
          </a:bodyPr>
          <a:lstStyle>
            <a:lvl1pPr marL="382059" indent="-382059" algn="l" defTabSz="509412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7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1pPr>
            <a:lvl2pPr marL="827795" indent="-318383" algn="l" defTabSz="509412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7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2pPr>
            <a:lvl3pPr marL="1273531" indent="-254706" algn="l" defTabSz="509412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3pPr>
            <a:lvl4pPr marL="1782943" indent="-254706" algn="l" defTabSz="509412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4pPr>
            <a:lvl5pPr marL="2292355" indent="-254706" algn="l" defTabSz="509412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5pPr>
            <a:lvl6pPr marL="2801767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11180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20592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30004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Internal DRAM Power</a:t>
            </a:r>
          </a:p>
        </p:txBody>
      </p:sp>
      <p:pic>
        <p:nvPicPr>
          <p:cNvPr id="7" name="Picture 6" descr="DiRAM4 Power Calculations (dragged)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3639" y="3711261"/>
            <a:ext cx="7381409" cy="1703402"/>
          </a:xfrm>
          <a:prstGeom prst="rect">
            <a:avLst/>
          </a:prstGeom>
        </p:spPr>
      </p:pic>
      <p:sp>
        <p:nvSpPr>
          <p:cNvPr id="12" name="Content Placeholder 2"/>
          <p:cNvSpPr txBox="1">
            <a:spLocks/>
          </p:cNvSpPr>
          <p:nvPr/>
        </p:nvSpPr>
        <p:spPr bwMode="auto">
          <a:xfrm>
            <a:off x="502920" y="6151930"/>
            <a:ext cx="6646645" cy="606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101882" tIns="50941" rIns="101882" bIns="50941" numCol="1" anchor="t" anchorCtr="0" compatLnSpc="1">
            <a:prstTxWarp prst="textNoShape">
              <a:avLst/>
            </a:prstTxWarp>
          </a:bodyPr>
          <a:lstStyle>
            <a:lvl1pPr marL="382059" indent="-382059" algn="l" defTabSz="509412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7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1pPr>
            <a:lvl2pPr marL="827795" indent="-318383" algn="l" defTabSz="509412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7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2pPr>
            <a:lvl3pPr marL="1273531" indent="-254706" algn="l" defTabSz="509412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3pPr>
            <a:lvl4pPr marL="1782943" indent="-254706" algn="l" defTabSz="509412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4pPr>
            <a:lvl5pPr marL="2292355" indent="-254706" algn="l" defTabSz="509412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5pPr>
            <a:lvl6pPr marL="2801767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11180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20592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30004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Our multi-CNN will likely use 54Tbps out of 131Tbps</a:t>
            </a:r>
          </a:p>
        </p:txBody>
      </p:sp>
      <p:pic>
        <p:nvPicPr>
          <p:cNvPr id="10" name="Picture 9" descr="DiRAM4 Power Calculations (dragged)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363" y="6101335"/>
            <a:ext cx="3778981" cy="1259660"/>
          </a:xfrm>
          <a:prstGeom prst="rect">
            <a:avLst/>
          </a:prstGeom>
        </p:spPr>
      </p:pic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86268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/>
          <p:cNvSpPr/>
          <p:nvPr/>
        </p:nvSpPr>
        <p:spPr>
          <a:xfrm>
            <a:off x="3673409" y="5486009"/>
            <a:ext cx="822960" cy="458440"/>
          </a:xfrm>
          <a:prstGeom prst="ellipse">
            <a:avLst/>
          </a:prstGeom>
          <a:solidFill>
            <a:schemeClr val="accent6">
              <a:lumMod val="75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603543"/>
            <a:ext cx="9052560" cy="1210839"/>
          </a:xfrm>
        </p:spPr>
        <p:txBody>
          <a:bodyPr/>
          <a:lstStyle/>
          <a:p>
            <a:r>
              <a:rPr lang="en-US" dirty="0"/>
              <a:t>Stack Bus TSV Power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4179" y="1798128"/>
            <a:ext cx="9052560" cy="2909424"/>
          </a:xfrm>
        </p:spPr>
        <p:txBody>
          <a:bodyPr/>
          <a:lstStyle/>
          <a:p>
            <a:r>
              <a:rPr lang="en-US" sz="2000" dirty="0"/>
              <a:t>Assumptions:</a:t>
            </a:r>
          </a:p>
          <a:p>
            <a:pPr lvl="1"/>
            <a:r>
              <a:rPr lang="en-US" sz="2000" dirty="0"/>
              <a:t>Assume Stack bus employs an invert bit to minimize transitions between cycles</a:t>
            </a:r>
          </a:p>
          <a:p>
            <a:pPr lvl="1"/>
            <a:r>
              <a:rPr lang="en-US" sz="2000" dirty="0"/>
              <a:t>TSV energy based on [Liu12]</a:t>
            </a:r>
          </a:p>
        </p:txBody>
      </p:sp>
      <p:pic>
        <p:nvPicPr>
          <p:cNvPr id="7" name="Picture 6" descr="TSV Calculations (dragged)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7904" y="2917235"/>
            <a:ext cx="10199502" cy="2231141"/>
          </a:xfrm>
          <a:prstGeom prst="rect">
            <a:avLst/>
          </a:prstGeom>
        </p:spPr>
      </p:pic>
      <p:pic>
        <p:nvPicPr>
          <p:cNvPr id="8" name="Picture 7" descr="TSV Calculations (dragged)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58733"/>
            <a:ext cx="10199502" cy="2231141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6089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/>
          <p:cNvSpPr/>
          <p:nvPr/>
        </p:nvSpPr>
        <p:spPr>
          <a:xfrm>
            <a:off x="4149183" y="5961088"/>
            <a:ext cx="822960" cy="458440"/>
          </a:xfrm>
          <a:prstGeom prst="ellipse">
            <a:avLst/>
          </a:prstGeom>
          <a:solidFill>
            <a:schemeClr val="accent6">
              <a:lumMod val="75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8" name="Picture 7" descr="TSV Calculations (dragged)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31" y="4867202"/>
            <a:ext cx="8986432" cy="196578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603543"/>
            <a:ext cx="9052560" cy="1210839"/>
          </a:xfrm>
        </p:spPr>
        <p:txBody>
          <a:bodyPr/>
          <a:lstStyle/>
          <a:p>
            <a:r>
              <a:rPr lang="en-US" dirty="0"/>
              <a:t>DRAM Page Bus TSV Power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4179" y="1798128"/>
            <a:ext cx="9052560" cy="2909424"/>
          </a:xfrm>
        </p:spPr>
        <p:txBody>
          <a:bodyPr/>
          <a:lstStyle/>
          <a:p>
            <a:r>
              <a:rPr lang="en-US" sz="2000" dirty="0"/>
              <a:t>Assumptions:</a:t>
            </a:r>
          </a:p>
          <a:p>
            <a:pPr lvl="1"/>
            <a:r>
              <a:rPr lang="en-US" sz="2000" dirty="0"/>
              <a:t>Assume bus employs an invert bit to minimize transitions between cycles</a:t>
            </a:r>
          </a:p>
          <a:p>
            <a:pPr lvl="1"/>
            <a:r>
              <a:rPr lang="en-US" sz="2000" dirty="0"/>
              <a:t>Single TSV energy based on [Liu12]</a:t>
            </a:r>
          </a:p>
          <a:p>
            <a:pPr lvl="1"/>
            <a:endParaRPr lang="en-US" sz="2000" dirty="0">
              <a:solidFill>
                <a:srgbClr val="FF0000"/>
              </a:solidFill>
            </a:endParaRPr>
          </a:p>
        </p:txBody>
      </p:sp>
      <p:pic>
        <p:nvPicPr>
          <p:cNvPr id="7" name="Picture 6" descr="TSV Calculations (dragged)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978" y="3426683"/>
            <a:ext cx="8986432" cy="1965782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01019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FMA-Power-Calculations (dragged)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993" y="4393618"/>
            <a:ext cx="9322305" cy="1747932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1298470" y="4037243"/>
            <a:ext cx="7961420" cy="21797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672873"/>
            <a:ext cx="9052560" cy="979991"/>
          </a:xfrm>
        </p:spPr>
        <p:txBody>
          <a:bodyPr/>
          <a:lstStyle/>
          <a:p>
            <a:r>
              <a:rPr lang="en-US" dirty="0"/>
              <a:t>FMA Power/Area Estimate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652865"/>
            <a:ext cx="9052560" cy="1328035"/>
          </a:xfrm>
        </p:spPr>
        <p:txBody>
          <a:bodyPr/>
          <a:lstStyle/>
          <a:p>
            <a:r>
              <a:rPr lang="en-US" dirty="0"/>
              <a:t>Consider an FMA running at the Stack bus speed of ~1GHz, from [GH11] table 1</a:t>
            </a:r>
          </a:p>
        </p:txBody>
      </p:sp>
      <p:pic>
        <p:nvPicPr>
          <p:cNvPr id="6" name="Picture 5" descr="FMA-Power-Calculations (dragged)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097" y="2525784"/>
            <a:ext cx="9322305" cy="2330576"/>
          </a:xfrm>
          <a:prstGeom prst="rect">
            <a:avLst/>
          </a:prstGeom>
        </p:spPr>
      </p:pic>
      <p:pic>
        <p:nvPicPr>
          <p:cNvPr id="4" name="Picture 3" descr="FMA-Power-Calculations (dragged)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486" y="6256227"/>
            <a:ext cx="9390919" cy="1173865"/>
          </a:xfrm>
          <a:prstGeom prst="rect">
            <a:avLst/>
          </a:prstGeom>
        </p:spPr>
      </p:pic>
      <p:pic>
        <p:nvPicPr>
          <p:cNvPr id="5" name="Picture 4" descr="FMA-Power-Calculations (dragged)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976" y="5123758"/>
            <a:ext cx="9264477" cy="1737089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53818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/>
          <p:cNvSpPr/>
          <p:nvPr/>
        </p:nvSpPr>
        <p:spPr>
          <a:xfrm>
            <a:off x="8220634" y="4346268"/>
            <a:ext cx="822960" cy="458440"/>
          </a:xfrm>
          <a:prstGeom prst="ellipse">
            <a:avLst/>
          </a:prstGeom>
          <a:solidFill>
            <a:schemeClr val="accent6">
              <a:lumMod val="75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7234182" y="5027852"/>
            <a:ext cx="1077921" cy="458440"/>
          </a:xfrm>
          <a:prstGeom prst="ellipse">
            <a:avLst/>
          </a:prstGeom>
          <a:solidFill>
            <a:schemeClr val="accent6">
              <a:lumMod val="75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843461"/>
            <a:ext cx="9052560" cy="979991"/>
          </a:xfrm>
        </p:spPr>
        <p:txBody>
          <a:bodyPr/>
          <a:lstStyle/>
          <a:p>
            <a:r>
              <a:rPr lang="en-US" dirty="0"/>
              <a:t>FMA Power/Area Estimate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502920" y="1836683"/>
            <a:ext cx="9052560" cy="13280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101882" tIns="50941" rIns="101882" bIns="50941" numCol="1" anchor="t" anchorCtr="0" compatLnSpc="1">
            <a:prstTxWarp prst="textNoShape">
              <a:avLst/>
            </a:prstTxWarp>
          </a:bodyPr>
          <a:lstStyle>
            <a:lvl1pPr marL="382059" indent="-382059" algn="l" defTabSz="509412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7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1pPr>
            <a:lvl2pPr marL="827795" indent="-318383" algn="l" defTabSz="509412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7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2pPr>
            <a:lvl3pPr marL="1273531" indent="-254706" algn="l" defTabSz="509412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3pPr>
            <a:lvl4pPr marL="1782943" indent="-254706" algn="l" defTabSz="509412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4pPr>
            <a:lvl5pPr marL="2292355" indent="-254706" algn="l" defTabSz="509412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5pPr>
            <a:lvl6pPr marL="2801767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11180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20592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30004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From [GH11] figure 10 scaling from 45nm to 32nm whilst maintaining the mm</a:t>
            </a:r>
            <a:r>
              <a:rPr lang="en-US" baseline="38000" dirty="0"/>
              <a:t>2</a:t>
            </a:r>
            <a:r>
              <a:rPr lang="en-US" dirty="0"/>
              <a:t>/</a:t>
            </a:r>
            <a:r>
              <a:rPr lang="en-US" dirty="0" err="1"/>
              <a:t>Gflop</a:t>
            </a:r>
            <a:r>
              <a:rPr lang="en-US" dirty="0"/>
              <a:t> suggests a scaling factor of 0.53 </a:t>
            </a:r>
          </a:p>
        </p:txBody>
      </p:sp>
      <p:pic>
        <p:nvPicPr>
          <p:cNvPr id="4" name="Picture 3" descr="Screen Shot 2016-07-18 at 9.17.39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127" y="3516003"/>
            <a:ext cx="3456734" cy="3406271"/>
          </a:xfrm>
          <a:prstGeom prst="rect">
            <a:avLst/>
          </a:prstGeom>
        </p:spPr>
      </p:pic>
      <p:pic>
        <p:nvPicPr>
          <p:cNvPr id="9" name="Picture 8" descr="FMA-Power-Calculations (dragged)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8549" y="3857534"/>
            <a:ext cx="10945500" cy="2052281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7785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32550"/>
            <a:ext cx="9052560" cy="1210839"/>
          </a:xfrm>
        </p:spPr>
        <p:txBody>
          <a:bodyPr/>
          <a:lstStyle/>
          <a:p>
            <a:r>
              <a:rPr lang="en-US" dirty="0"/>
              <a:t>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18" y="1533516"/>
            <a:ext cx="8927572" cy="5631167"/>
          </a:xfrm>
        </p:spPr>
        <p:txBody>
          <a:bodyPr>
            <a:normAutofit/>
          </a:bodyPr>
          <a:lstStyle/>
          <a:p>
            <a:r>
              <a:rPr lang="en-US" dirty="0"/>
              <a:t>Many embedded applications will/do have power, space and weight limitations</a:t>
            </a:r>
          </a:p>
          <a:p>
            <a:pPr lvl="1"/>
            <a:r>
              <a:rPr lang="en-US" dirty="0"/>
              <a:t>to achieve near or at real-time processing, current solutions require high power and high real-estate</a:t>
            </a:r>
          </a:p>
          <a:p>
            <a:pPr lvl="2"/>
            <a:r>
              <a:rPr lang="en-US" dirty="0"/>
              <a:t>GPU solutions have large real-estate and power requirements (~100-200W)</a:t>
            </a:r>
            <a:endParaRPr lang="en-US" dirty="0">
              <a:solidFill>
                <a:srgbClr val="000000"/>
              </a:solidFill>
              <a:cs typeface="Monaco"/>
            </a:endParaRPr>
          </a:p>
          <a:p>
            <a:pPr lvl="2" fontAlgn="auto">
              <a:spcAft>
                <a:spcPts val="669"/>
              </a:spcAft>
              <a:defRPr/>
            </a:pPr>
            <a:r>
              <a:rPr lang="en-US" dirty="0">
                <a:solidFill>
                  <a:srgbClr val="000000"/>
                </a:solidFill>
                <a:cs typeface="Monaco"/>
              </a:rPr>
              <a:t>ASIC’s demonstrate significant improvements over GPUs</a:t>
            </a:r>
          </a:p>
          <a:p>
            <a:pPr lvl="2" fontAlgn="auto">
              <a:spcAft>
                <a:spcPts val="669"/>
              </a:spcAft>
              <a:defRPr/>
            </a:pPr>
            <a:r>
              <a:rPr lang="en-US" dirty="0">
                <a:solidFill>
                  <a:srgbClr val="000000"/>
                </a:solidFill>
                <a:cs typeface="Monaco"/>
              </a:rPr>
              <a:t>Most have memory bandwidth limitations when reuse opportunities do not exist</a:t>
            </a:r>
          </a:p>
          <a:p>
            <a:pPr lvl="1" fontAlgn="auto">
              <a:spcAft>
                <a:spcPts val="669"/>
              </a:spcAft>
              <a:defRPr/>
            </a:pPr>
            <a:r>
              <a:rPr lang="en-US" dirty="0">
                <a:solidFill>
                  <a:srgbClr val="000000"/>
                </a:solidFill>
                <a:cs typeface="Monaco"/>
              </a:rPr>
              <a:t>multiple disparate ANNs means limited reuse opportunities and thus SRAM is of limited use</a:t>
            </a:r>
          </a:p>
          <a:p>
            <a:pPr lvl="1" fontAlgn="auto">
              <a:spcAft>
                <a:spcPts val="669"/>
              </a:spcAft>
              <a:defRPr/>
            </a:pPr>
            <a:r>
              <a:rPr lang="en-US" dirty="0">
                <a:solidFill>
                  <a:srgbClr val="000000"/>
                </a:solidFill>
                <a:cs typeface="Monaco"/>
              </a:rPr>
              <a:t>no or limited batch processing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891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380"/>
    </mc:Choice>
    <mc:Fallback xmlns="">
      <p:transition xmlns:p14="http://schemas.microsoft.com/office/powerpoint/2010/main" spd="slow" advTm="100380"/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726340"/>
            <a:ext cx="9052560" cy="1210839"/>
          </a:xfrm>
        </p:spPr>
        <p:txBody>
          <a:bodyPr/>
          <a:lstStyle/>
          <a:p>
            <a:r>
              <a:rPr lang="en-US" dirty="0"/>
              <a:t>TSV Area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960520"/>
            <a:ext cx="9052560" cy="5080961"/>
          </a:xfrm>
        </p:spPr>
        <p:txBody>
          <a:bodyPr/>
          <a:lstStyle/>
          <a:p>
            <a:r>
              <a:rPr lang="en-US" dirty="0"/>
              <a:t>Power Delivery</a:t>
            </a:r>
          </a:p>
          <a:p>
            <a:pPr lvl="1"/>
            <a:r>
              <a:rPr lang="en-US" dirty="0"/>
              <a:t>~2000TSV’s ~0.1mm</a:t>
            </a:r>
            <a:r>
              <a:rPr lang="en-US" baseline="30000" dirty="0"/>
              <a:t>2</a:t>
            </a:r>
            <a:r>
              <a:rPr lang="en-US" dirty="0"/>
              <a:t> </a:t>
            </a:r>
          </a:p>
          <a:p>
            <a:r>
              <a:rPr lang="en-US" dirty="0"/>
              <a:t>Stack Bus</a:t>
            </a:r>
          </a:p>
          <a:p>
            <a:pPr lvl="1"/>
            <a:r>
              <a:rPr lang="en-US" dirty="0"/>
              <a:t>2737 signals</a:t>
            </a:r>
          </a:p>
          <a:p>
            <a:pPr lvl="1"/>
            <a:r>
              <a:rPr lang="en-US" dirty="0"/>
              <a:t>Assume 2:1 for GND/VCC ~ 5500 TSV’s</a:t>
            </a:r>
          </a:p>
          <a:p>
            <a:pPr lvl="1"/>
            <a:r>
              <a:rPr lang="en-US" dirty="0"/>
              <a:t>5um pitch ~ 0.14mm</a:t>
            </a:r>
            <a:r>
              <a:rPr lang="en-US" baseline="30000" dirty="0"/>
              <a:t>2</a:t>
            </a:r>
            <a:r>
              <a:rPr lang="en-US" dirty="0"/>
              <a:t>/PE </a:t>
            </a:r>
          </a:p>
          <a:p>
            <a:pPr lvl="1"/>
            <a:r>
              <a:rPr lang="en-US" dirty="0"/>
              <a:t>8.8mm</a:t>
            </a:r>
            <a:r>
              <a:rPr lang="en-US" baseline="30000" dirty="0"/>
              <a:t>2</a:t>
            </a:r>
            <a:r>
              <a:rPr lang="en-US" dirty="0"/>
              <a:t> for 64 PE’s</a:t>
            </a:r>
          </a:p>
          <a:p>
            <a:r>
              <a:rPr lang="en-US" dirty="0"/>
              <a:t>DRAM Bus</a:t>
            </a:r>
          </a:p>
          <a:p>
            <a:pPr lvl="1"/>
            <a:r>
              <a:rPr lang="en-US" dirty="0"/>
              <a:t>4255 signals ~ 8500 TSV’s</a:t>
            </a:r>
          </a:p>
          <a:p>
            <a:pPr lvl="1"/>
            <a:r>
              <a:rPr lang="en-US" dirty="0"/>
              <a:t>13.6mm</a:t>
            </a:r>
            <a:r>
              <a:rPr lang="en-US" baseline="30000" dirty="0"/>
              <a:t>2</a:t>
            </a:r>
            <a:r>
              <a:rPr lang="en-US" dirty="0"/>
              <a:t> for 64 Ports</a:t>
            </a:r>
          </a:p>
          <a:p>
            <a:pPr lvl="1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48634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GPU Performance Backup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2271025"/>
            <a:ext cx="9052560" cy="1201633"/>
          </a:xfrm>
        </p:spPr>
        <p:txBody>
          <a:bodyPr/>
          <a:lstStyle/>
          <a:p>
            <a:r>
              <a:rPr lang="en-US" dirty="0"/>
              <a:t>from [Far11] </a:t>
            </a:r>
          </a:p>
        </p:txBody>
      </p:sp>
      <p:pic>
        <p:nvPicPr>
          <p:cNvPr id="5" name="Picture 4" descr="table showing max vs actual performance of GPU running ConvNe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3948" y="3153964"/>
            <a:ext cx="4813300" cy="2717800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2500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ieStack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0900" y="2515870"/>
            <a:ext cx="3517900" cy="11811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710782"/>
            <a:ext cx="9052560" cy="989328"/>
          </a:xfrm>
        </p:spPr>
        <p:txBody>
          <a:bodyPr/>
          <a:lstStyle/>
          <a:p>
            <a:r>
              <a:rPr lang="en-US" dirty="0"/>
              <a:t>Solution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714205"/>
            <a:ext cx="8763000" cy="542666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3DIC Architecture</a:t>
            </a:r>
          </a:p>
          <a:p>
            <a:pPr lvl="1"/>
            <a:r>
              <a:rPr lang="en-US" dirty="0"/>
              <a:t>reduces energy and area</a:t>
            </a:r>
          </a:p>
          <a:p>
            <a:pPr lvl="1"/>
            <a:r>
              <a:rPr lang="en-US" dirty="0"/>
              <a:t>increase connectivity and bandwidth</a:t>
            </a:r>
          </a:p>
          <a:p>
            <a:r>
              <a:rPr lang="en-US" dirty="0"/>
              <a:t>3D-DRAM</a:t>
            </a:r>
          </a:p>
          <a:p>
            <a:pPr lvl="1"/>
            <a:r>
              <a:rPr lang="en-US" dirty="0"/>
              <a:t>provide high bandwidth and large storage</a:t>
            </a:r>
          </a:p>
          <a:p>
            <a:pPr lvl="1"/>
            <a:r>
              <a:rPr lang="en-US" dirty="0"/>
              <a:t>operate directly out of DRAM</a:t>
            </a:r>
          </a:p>
          <a:p>
            <a:r>
              <a:rPr lang="en-US" dirty="0"/>
              <a:t>Data Structures</a:t>
            </a:r>
          </a:p>
          <a:p>
            <a:pPr lvl="1"/>
            <a:r>
              <a:rPr lang="en-US" dirty="0"/>
              <a:t>data structures to ensure neural network data can be accessed efficiency</a:t>
            </a:r>
          </a:p>
          <a:p>
            <a:r>
              <a:rPr lang="en-US" dirty="0"/>
              <a:t>Specialized processing layers</a:t>
            </a:r>
          </a:p>
          <a:p>
            <a:pPr lvl="1"/>
            <a:r>
              <a:rPr lang="en-US" dirty="0"/>
              <a:t>provide special functions to aid in acceleration of target neural networks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67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9509"/>
    </mc:Choice>
    <mc:Fallback xmlns="">
      <p:transition xmlns:p14="http://schemas.microsoft.com/office/powerpoint/2010/main" spd="slow" advTm="139509"/>
    </mc:Fallback>
  </mc:AlternateContent>
</p:sld>
</file>

<file path=ppt/theme/theme1.xml><?xml version="1.0" encoding="utf-8"?>
<a:theme xmlns:a="http://schemas.openxmlformats.org/drawingml/2006/main" name="ncstate-ppt-template-horizontal-left-logo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ncstate-ppt-template-horizontal-left-logo.potx</Template>
  <TotalTime>15374</TotalTime>
  <Words>4083</Words>
  <Application>Microsoft Macintosh PowerPoint</Application>
  <PresentationFormat>Custom</PresentationFormat>
  <Paragraphs>726</Paragraphs>
  <Slides>81</Slides>
  <Notes>54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81</vt:i4>
      </vt:variant>
    </vt:vector>
  </HeadingPairs>
  <TitlesOfParts>
    <vt:vector size="87" baseType="lpstr">
      <vt:lpstr>ＭＳ Ｐゴシック</vt:lpstr>
      <vt:lpstr>Arial</vt:lpstr>
      <vt:lpstr>Calibri</vt:lpstr>
      <vt:lpstr>Monaco</vt:lpstr>
      <vt:lpstr>ncstate-ppt-template-horizontal-left-logo</vt:lpstr>
      <vt:lpstr>Worksheet</vt:lpstr>
      <vt:lpstr>A 3DIC system to aid in the acceleration of systems that employ multiple instances of artificial neural networks</vt:lpstr>
      <vt:lpstr>Outline</vt:lpstr>
      <vt:lpstr>Introduction</vt:lpstr>
      <vt:lpstr>Introduction</vt:lpstr>
      <vt:lpstr>Introduction</vt:lpstr>
      <vt:lpstr>Research</vt:lpstr>
      <vt:lpstr>Mission Statement</vt:lpstr>
      <vt:lpstr>Problem</vt:lpstr>
      <vt:lpstr>Solution</vt:lpstr>
      <vt:lpstr>Feasibility</vt:lpstr>
      <vt:lpstr>Contribution</vt:lpstr>
      <vt:lpstr>Artificial Neural Networks</vt:lpstr>
      <vt:lpstr>Artificial Neural Networks</vt:lpstr>
      <vt:lpstr>Artificial Neural Networks Rate-based</vt:lpstr>
      <vt:lpstr>Artificial Neural Networks Rate-based</vt:lpstr>
      <vt:lpstr>Summary : Target application and ANN type’s</vt:lpstr>
      <vt:lpstr>State-of-the-art</vt:lpstr>
      <vt:lpstr>State of the Art ASIC’s</vt:lpstr>
      <vt:lpstr>State of the Art ASIC’s</vt:lpstr>
      <vt:lpstr>More recent  State of the Art ASIC’s</vt:lpstr>
      <vt:lpstr>State of the Art GPU’s</vt:lpstr>
      <vt:lpstr>State of the Art</vt:lpstr>
      <vt:lpstr>System Requirements</vt:lpstr>
      <vt:lpstr>Architecture Blocks</vt:lpstr>
      <vt:lpstr>System Solution</vt:lpstr>
      <vt:lpstr>System Solution</vt:lpstr>
      <vt:lpstr>3D Physical Configuration</vt:lpstr>
      <vt:lpstr>Sub-System Column (SSC)</vt:lpstr>
      <vt:lpstr>Solution Block Diagram</vt:lpstr>
      <vt:lpstr>System Connectivity</vt:lpstr>
      <vt:lpstr>DRAM and Stack Buses</vt:lpstr>
      <vt:lpstr>System</vt:lpstr>
      <vt:lpstr>Instructions</vt:lpstr>
      <vt:lpstr>Instruction Decode</vt:lpstr>
      <vt:lpstr>Compute Instruction</vt:lpstr>
      <vt:lpstr>Configuration</vt:lpstr>
      <vt:lpstr>Data Storage and access</vt:lpstr>
      <vt:lpstr>Storage descriptors</vt:lpstr>
      <vt:lpstr>NoC</vt:lpstr>
      <vt:lpstr>Manager Layer</vt:lpstr>
      <vt:lpstr>DRAM Customizations</vt:lpstr>
      <vt:lpstr>Processing (PE) Layer</vt:lpstr>
      <vt:lpstr>Detailed Block Diagram</vt:lpstr>
      <vt:lpstr>Detailed Block Diagram</vt:lpstr>
      <vt:lpstr>AREA</vt:lpstr>
      <vt:lpstr>Performance</vt:lpstr>
      <vt:lpstr>Scaling assumptions</vt:lpstr>
      <vt:lpstr>AREA</vt:lpstr>
      <vt:lpstr>Area placement study</vt:lpstr>
      <vt:lpstr>Power Summary</vt:lpstr>
      <vt:lpstr>Research</vt:lpstr>
      <vt:lpstr>Comparison</vt:lpstr>
      <vt:lpstr>Summary</vt:lpstr>
      <vt:lpstr>References</vt:lpstr>
      <vt:lpstr>Backup</vt:lpstr>
      <vt:lpstr>Publication(s)</vt:lpstr>
      <vt:lpstr>Manager Controller</vt:lpstr>
      <vt:lpstr>MRC</vt:lpstr>
      <vt:lpstr>RDP</vt:lpstr>
      <vt:lpstr>MWC</vt:lpstr>
      <vt:lpstr>PE Controller</vt:lpstr>
      <vt:lpstr>SIMD Wrapper</vt:lpstr>
      <vt:lpstr>Streaming Operations</vt:lpstr>
      <vt:lpstr>Classifier Implementation</vt:lpstr>
      <vt:lpstr>Classifier Implementation</vt:lpstr>
      <vt:lpstr>Pooling Implementation</vt:lpstr>
      <vt:lpstr>Example DRAM Access Sequence</vt:lpstr>
      <vt:lpstr>Stack Bus</vt:lpstr>
      <vt:lpstr>Example Image Recognition CNN</vt:lpstr>
      <vt:lpstr>PowerPoint Presentation</vt:lpstr>
      <vt:lpstr>TSV Power</vt:lpstr>
      <vt:lpstr>DiRAM4 Stack</vt:lpstr>
      <vt:lpstr>Scaling from [Sch14]</vt:lpstr>
      <vt:lpstr>PowerPoint Presentation</vt:lpstr>
      <vt:lpstr>Estimated DRAM Internal Power</vt:lpstr>
      <vt:lpstr>Stack Bus TSV Power</vt:lpstr>
      <vt:lpstr>DRAM Page Bus TSV Power</vt:lpstr>
      <vt:lpstr>FMA Power/Area Estimate</vt:lpstr>
      <vt:lpstr>FMA Power/Area Estimate</vt:lpstr>
      <vt:lpstr>TSV Area</vt:lpstr>
      <vt:lpstr>GPU Performance Backup</vt:lpstr>
    </vt:vector>
  </TitlesOfParts>
  <Manager/>
  <Company>NC State University</Company>
  <LinksUpToDate>false</LinksUpToDate>
  <SharedDoc>false</SharedDoc>
  <HyperlinkBase/>
  <HyperlinksChanged>false</HyperlinksChanged>
  <AppVersion>16.0010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Lee B Baker</dc:creator>
  <cp:keywords/>
  <dc:description/>
  <cp:lastModifiedBy>Microsoft Office User</cp:lastModifiedBy>
  <cp:revision>1359</cp:revision>
  <cp:lastPrinted>2018-02-22T14:34:12Z</cp:lastPrinted>
  <dcterms:created xsi:type="dcterms:W3CDTF">2014-04-10T19:16:28Z</dcterms:created>
  <dcterms:modified xsi:type="dcterms:W3CDTF">2018-02-22T14:39:39Z</dcterms:modified>
  <cp:category/>
</cp:coreProperties>
</file>